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58" r:id="rId14"/>
    <p:sldId id="273" r:id="rId15"/>
    <p:sldId id="280" r:id="rId16"/>
    <p:sldId id="260" r:id="rId17"/>
    <p:sldId id="275" r:id="rId18"/>
    <p:sldId id="276" r:id="rId19"/>
    <p:sldId id="281" r:id="rId20"/>
    <p:sldId id="277" r:id="rId21"/>
    <p:sldId id="267" r:id="rId22"/>
    <p:sldId id="274" r:id="rId23"/>
    <p:sldId id="259" r:id="rId24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6196" userDrawn="1">
          <p15:clr>
            <a:srgbClr val="A4A3A4"/>
          </p15:clr>
        </p15:guide>
        <p15:guide id="2" orient="horz" pos="86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33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7" d="100"/>
          <a:sy n="17" d="100"/>
        </p:scale>
        <p:origin x="648" y="54"/>
      </p:cViewPr>
      <p:guideLst>
        <p:guide pos="16196"/>
        <p:guide orient="horz" pos="86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5732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89059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0" cy="24409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0" cy="24409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4611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4711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1644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1707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27"/>
            <a:ext cx="44165520" cy="5567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060885"/>
            <a:ext cx="21662705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521315"/>
            <a:ext cx="21662705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060885"/>
            <a:ext cx="21769390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521315"/>
            <a:ext cx="21769390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7787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9470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512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560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317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CE861-6236-4D44-99AD-A2C22EE55D2C}" type="datetimeFigureOut">
              <a:rPr lang="es-419" smtClean="0"/>
              <a:t>26/11/2020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4003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2.png"/><Relationship Id="rId34" Type="http://schemas.openxmlformats.org/officeDocument/2006/relationships/image" Target="../media/image20.png"/><Relationship Id="rId7" Type="http://schemas.openxmlformats.org/officeDocument/2006/relationships/image" Target="../media/image6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19.jpe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107.png"/><Relationship Id="rId32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14.png"/><Relationship Id="rId36" Type="http://schemas.openxmlformats.org/officeDocument/2006/relationships/hyperlink" Target="https://youtu.be/DuUEYVuS598" TargetMode="External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7.png"/><Relationship Id="rId4" Type="http://schemas.openxmlformats.org/officeDocument/2006/relationships/image" Target="../media/image3.png"/><Relationship Id="rId14" Type="http://schemas.openxmlformats.org/officeDocument/2006/relationships/image" Target="../media/image7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2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34" Type="http://schemas.openxmlformats.org/officeDocument/2006/relationships/image" Target="../media/image18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107.png"/><Relationship Id="rId32" Type="http://schemas.openxmlformats.org/officeDocument/2006/relationships/image" Target="../media/image16.png"/><Relationship Id="rId37" Type="http://schemas.openxmlformats.org/officeDocument/2006/relationships/image" Target="../media/image21.gif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14.png"/><Relationship Id="rId36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5.png"/><Relationship Id="rId4" Type="http://schemas.openxmlformats.org/officeDocument/2006/relationships/image" Target="../media/image5.png"/><Relationship Id="rId14" Type="http://schemas.openxmlformats.org/officeDocument/2006/relationships/image" Target="../media/image7.png"/><Relationship Id="rId27" Type="http://schemas.openxmlformats.org/officeDocument/2006/relationships/image" Target="../media/image13.png"/><Relationship Id="rId30" Type="http://schemas.openxmlformats.org/officeDocument/2006/relationships/image" Target="../media/image2.png"/><Relationship Id="rId35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00.png"/><Relationship Id="rId7" Type="http://schemas.openxmlformats.org/officeDocument/2006/relationships/image" Target="../media/image7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7" Type="http://schemas.openxmlformats.org/officeDocument/2006/relationships/image" Target="../media/image12.png"/><Relationship Id="rId1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00.png"/><Relationship Id="rId5" Type="http://schemas.openxmlformats.org/officeDocument/2006/relationships/image" Target="../media/image320.png"/><Relationship Id="rId10" Type="http://schemas.openxmlformats.org/officeDocument/2006/relationships/image" Target="../media/image29.png"/><Relationship Id="rId4" Type="http://schemas.openxmlformats.org/officeDocument/2006/relationships/image" Target="../media/image310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21.gif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24" Type="http://schemas.openxmlformats.org/officeDocument/2006/relationships/image" Target="../media/image107.png"/><Relationship Id="rId32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2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9.jpe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14" Type="http://schemas.openxmlformats.org/officeDocument/2006/relationships/image" Target="../media/image7.png"/><Relationship Id="rId27" Type="http://schemas.openxmlformats.org/officeDocument/2006/relationships/image" Target="../media/image1.png"/><Relationship Id="rId30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21.gif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24" Type="http://schemas.openxmlformats.org/officeDocument/2006/relationships/image" Target="../media/image107.png"/><Relationship Id="rId32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2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9.jpe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14" Type="http://schemas.openxmlformats.org/officeDocument/2006/relationships/image" Target="../media/image7.png"/><Relationship Id="rId27" Type="http://schemas.openxmlformats.org/officeDocument/2006/relationships/image" Target="../media/image1.png"/><Relationship Id="rId30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0.png"/><Relationship Id="rId3" Type="http://schemas.openxmlformats.org/officeDocument/2006/relationships/image" Target="../media/image5.png"/><Relationship Id="rId7" Type="http://schemas.openxmlformats.org/officeDocument/2006/relationships/image" Target="../media/image150.png"/><Relationship Id="rId12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80.png"/><Relationship Id="rId15" Type="http://schemas.openxmlformats.org/officeDocument/2006/relationships/image" Target="../media/image321.png"/><Relationship Id="rId10" Type="http://schemas.openxmlformats.org/officeDocument/2006/relationships/image" Target="../media/image170.png"/><Relationship Id="rId4" Type="http://schemas.openxmlformats.org/officeDocument/2006/relationships/image" Target="../media/image6.png"/><Relationship Id="rId9" Type="http://schemas.openxmlformats.org/officeDocument/2006/relationships/image" Target="../media/image160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2.png"/><Relationship Id="rId34" Type="http://schemas.openxmlformats.org/officeDocument/2006/relationships/image" Target="../media/image20.png"/><Relationship Id="rId7" Type="http://schemas.openxmlformats.org/officeDocument/2006/relationships/image" Target="../media/image6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19.jpe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107.png"/><Relationship Id="rId32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7.png"/><Relationship Id="rId4" Type="http://schemas.openxmlformats.org/officeDocument/2006/relationships/image" Target="../media/image3.png"/><Relationship Id="rId14" Type="http://schemas.openxmlformats.org/officeDocument/2006/relationships/image" Target="../media/image7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E8AD8265-A841-4170-BBB2-CCA858F8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7451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>
            <a:extLst>
              <a:ext uri="{FF2B5EF4-FFF2-40B4-BE49-F238E27FC236}">
                <a16:creationId xmlns:a16="http://schemas.microsoft.com/office/drawing/2014/main" id="{34B52CD4-3317-4512-837A-B63D2311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8523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1661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49371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3438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56" y="145094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29342" y="211972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000585"/>
            <a:ext cx="29319791" cy="1788905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8716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0715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3064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3266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3272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1F1621C0-7930-4E31-9FAB-D3F1D7B4A329}"/>
              </a:ext>
            </a:extLst>
          </p:cNvPr>
          <p:cNvSpPr/>
          <p:nvPr/>
        </p:nvSpPr>
        <p:spPr>
          <a:xfrm>
            <a:off x="506896" y="3944698"/>
            <a:ext cx="29602630" cy="5899110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8629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7020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13" name="Rectángulo 293">
            <a:extLst>
              <a:ext uri="{FF2B5EF4-FFF2-40B4-BE49-F238E27FC236}">
                <a16:creationId xmlns:a16="http://schemas.microsoft.com/office/drawing/2014/main" id="{3FB2984A-55C2-4271-9C3B-9D7489833CAD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214" name="Rectángulo 14">
            <a:extLst>
              <a:ext uri="{FF2B5EF4-FFF2-40B4-BE49-F238E27FC236}">
                <a16:creationId xmlns:a16="http://schemas.microsoft.com/office/drawing/2014/main" id="{A383466A-B106-4F4A-A8EC-1285F92F8114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15" name="Título 2">
            <a:extLst>
              <a:ext uri="{FF2B5EF4-FFF2-40B4-BE49-F238E27FC236}">
                <a16:creationId xmlns:a16="http://schemas.microsoft.com/office/drawing/2014/main" id="{F85B78DC-887A-4A8E-8208-FD9EEE119612}"/>
              </a:ext>
            </a:extLst>
          </p:cNvPr>
          <p:cNvSpPr txBox="1">
            <a:spLocks/>
          </p:cNvSpPr>
          <p:nvPr/>
        </p:nvSpPr>
        <p:spPr>
          <a:xfrm>
            <a:off x="10353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16" name="Rectángulo 125">
            <a:extLst>
              <a:ext uri="{FF2B5EF4-FFF2-40B4-BE49-F238E27FC236}">
                <a16:creationId xmlns:a16="http://schemas.microsoft.com/office/drawing/2014/main" id="{693A687A-9769-4A6C-9540-202A537E2664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5DBEF2EB-77F1-428B-9D36-BADCF839D00F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5DBEF2EB-77F1-428B-9D36-BADCF839D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29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F2F5E73B-8CD2-47B7-A241-32DD46F1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25" descr="Icon&#10;&#10;Description automatically generated">
            <a:extLst>
              <a:ext uri="{FF2B5EF4-FFF2-40B4-BE49-F238E27FC236}">
                <a16:creationId xmlns:a16="http://schemas.microsoft.com/office/drawing/2014/main" id="{394F9F48-6671-4E67-AB7F-AB40E36C3B1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" y="468774"/>
            <a:ext cx="9800044" cy="3334959"/>
          </a:xfrm>
          <a:prstGeom prst="rect">
            <a:avLst/>
          </a:prstGeom>
        </p:spPr>
      </p:pic>
      <p:pic>
        <p:nvPicPr>
          <p:cNvPr id="227" name="Picture 226" descr="Graphical user interface&#10;&#10;Description automatically generated">
            <a:extLst>
              <a:ext uri="{FF2B5EF4-FFF2-40B4-BE49-F238E27FC236}">
                <a16:creationId xmlns:a16="http://schemas.microsoft.com/office/drawing/2014/main" id="{E105781D-722D-496C-8140-7B6DDA8CFCA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372" y="963173"/>
            <a:ext cx="5220357" cy="2447419"/>
          </a:xfrm>
          <a:prstGeom prst="rect">
            <a:avLst/>
          </a:prstGeom>
        </p:spPr>
      </p:pic>
      <p:pic>
        <p:nvPicPr>
          <p:cNvPr id="228" name="Picture 2" descr="Resultado de imagen para TELESCOPIO TIGRE">
            <a:extLst>
              <a:ext uri="{FF2B5EF4-FFF2-40B4-BE49-F238E27FC236}">
                <a16:creationId xmlns:a16="http://schemas.microsoft.com/office/drawing/2014/main" id="{3562D74A-B486-4276-A2A6-4A77B3E85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42753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4" descr="Resultado de imagen para universidad liege">
            <a:extLst>
              <a:ext uri="{FF2B5EF4-FFF2-40B4-BE49-F238E27FC236}">
                <a16:creationId xmlns:a16="http://schemas.microsoft.com/office/drawing/2014/main" id="{CB932861-BD68-442D-AD3B-E366CAE2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6" descr="Resultado de imagen para universidad hamburgo logo">
            <a:extLst>
              <a:ext uri="{FF2B5EF4-FFF2-40B4-BE49-F238E27FC236}">
                <a16:creationId xmlns:a16="http://schemas.microsoft.com/office/drawing/2014/main" id="{5A303E59-0DE9-4E2C-8DA6-C3B2AFD42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TextBox 234">
            <a:extLst>
              <a:ext uri="{FF2B5EF4-FFF2-40B4-BE49-F238E27FC236}">
                <a16:creationId xmlns:a16="http://schemas.microsoft.com/office/drawing/2014/main" id="{0119009E-ABC3-47C7-9728-3A1DA90B5833}"/>
              </a:ext>
            </a:extLst>
          </p:cNvPr>
          <p:cNvSpPr txBox="1"/>
          <p:nvPr/>
        </p:nvSpPr>
        <p:spPr>
          <a:xfrm>
            <a:off x="8467725" y="27871261"/>
            <a:ext cx="27786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000" dirty="0">
                <a:solidFill>
                  <a:schemeClr val="tx2"/>
                </a:solidFill>
                <a:hlinkClick r:id="rId36"/>
              </a:rPr>
              <a:t>Link de explicación: https://youtu.be/DuUEYVuS598</a:t>
            </a:r>
            <a:endParaRPr lang="es-419" sz="6000" dirty="0">
              <a:solidFill>
                <a:schemeClr val="tx2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9ADD6BE-6A23-48D7-AFC3-CE36B313264A}"/>
              </a:ext>
            </a:extLst>
          </p:cNvPr>
          <p:cNvSpPr txBox="1"/>
          <p:nvPr/>
        </p:nvSpPr>
        <p:spPr>
          <a:xfrm>
            <a:off x="417235" y="19448"/>
            <a:ext cx="27786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000" dirty="0">
                <a:solidFill>
                  <a:schemeClr val="tx2"/>
                </a:solidFill>
                <a:hlinkClick r:id="rId36"/>
              </a:rPr>
              <a:t>Explicación: https://youtu.be/DuUEYVuS598</a:t>
            </a:r>
            <a:endParaRPr lang="es-419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4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582CF0F6-875F-4E86-A2E4-E28A1C448896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9816856" cy="12371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SUSTRACCIÓN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A721C02-226D-4BE4-9E3F-79251DCD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94" y="6258347"/>
            <a:ext cx="47188253" cy="1137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B349BE83-51F2-4BAB-9ED3-CE32D1886EC1}"/>
              </a:ext>
            </a:extLst>
          </p:cNvPr>
          <p:cNvSpPr txBox="1">
            <a:spLocks/>
          </p:cNvSpPr>
          <p:nvPr/>
        </p:nvSpPr>
        <p:spPr>
          <a:xfrm>
            <a:off x="11477625" y="701318"/>
            <a:ext cx="18697575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Normalizados en flujo</a:t>
            </a:r>
          </a:p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Con correcciones en velocidad radial</a:t>
            </a:r>
          </a:p>
        </p:txBody>
      </p:sp>
      <p:sp>
        <p:nvSpPr>
          <p:cNvPr id="5" name="Título 74">
            <a:extLst>
              <a:ext uri="{FF2B5EF4-FFF2-40B4-BE49-F238E27FC236}">
                <a16:creationId xmlns:a16="http://schemas.microsoft.com/office/drawing/2014/main" id="{769A04D5-9651-4A95-9122-335BBC6CEDFE}"/>
              </a:ext>
            </a:extLst>
          </p:cNvPr>
          <p:cNvSpPr txBox="1">
            <a:spLocks/>
          </p:cNvSpPr>
          <p:nvPr/>
        </p:nvSpPr>
        <p:spPr>
          <a:xfrm>
            <a:off x="2771775" y="19223525"/>
            <a:ext cx="15801975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Quitar justo lo que se debe quitar!!</a:t>
            </a:r>
          </a:p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Ni más, ni menos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E7B9FE0-06C6-4FF8-99E9-EB9D291D7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24349568"/>
            <a:ext cx="8766982" cy="2719388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E022128C-BD1E-4100-9A22-83F2FCE0C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583">
            <a:off x="3275452" y="23539474"/>
            <a:ext cx="2097087" cy="1848932"/>
          </a:xfrm>
          <a:prstGeom prst="rect">
            <a:avLst/>
          </a:prstGeom>
        </p:spPr>
      </p:pic>
      <p:sp>
        <p:nvSpPr>
          <p:cNvPr id="9" name="Título 74">
            <a:extLst>
              <a:ext uri="{FF2B5EF4-FFF2-40B4-BE49-F238E27FC236}">
                <a16:creationId xmlns:a16="http://schemas.microsoft.com/office/drawing/2014/main" id="{8EB09517-2C64-4B08-9EA4-45CA200E84DA}"/>
              </a:ext>
            </a:extLst>
          </p:cNvPr>
          <p:cNvSpPr txBox="1">
            <a:spLocks/>
          </p:cNvSpPr>
          <p:nvPr/>
        </p:nvSpPr>
        <p:spPr>
          <a:xfrm>
            <a:off x="28789314" y="17740346"/>
            <a:ext cx="15801975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Se hace para dos fechas:</a:t>
            </a:r>
          </a:p>
        </p:txBody>
      </p:sp>
      <p:sp>
        <p:nvSpPr>
          <p:cNvPr id="10" name="Título 74">
            <a:extLst>
              <a:ext uri="{FF2B5EF4-FFF2-40B4-BE49-F238E27FC236}">
                <a16:creationId xmlns:a16="http://schemas.microsoft.com/office/drawing/2014/main" id="{35E2FB86-E77F-4CE1-B658-5BD8AB1FE458}"/>
              </a:ext>
            </a:extLst>
          </p:cNvPr>
          <p:cNvSpPr txBox="1">
            <a:spLocks/>
          </p:cNvSpPr>
          <p:nvPr/>
        </p:nvSpPr>
        <p:spPr>
          <a:xfrm>
            <a:off x="28789313" y="21854242"/>
            <a:ext cx="6186487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11" name="Título 74">
            <a:extLst>
              <a:ext uri="{FF2B5EF4-FFF2-40B4-BE49-F238E27FC236}">
                <a16:creationId xmlns:a16="http://schemas.microsoft.com/office/drawing/2014/main" id="{B696FD5C-AC4F-4CB6-A457-FED4E4FBBA07}"/>
              </a:ext>
            </a:extLst>
          </p:cNvPr>
          <p:cNvSpPr txBox="1">
            <a:spLocks/>
          </p:cNvSpPr>
          <p:nvPr/>
        </p:nvSpPr>
        <p:spPr>
          <a:xfrm>
            <a:off x="28789312" y="25065520"/>
            <a:ext cx="6186487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</p:spTree>
    <p:extLst>
      <p:ext uri="{BB962C8B-B14F-4D97-AF65-F5344CB8AC3E}">
        <p14:creationId xmlns:p14="http://schemas.microsoft.com/office/powerpoint/2010/main" val="168144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29D4D94C-2B6A-4601-91B3-6E216E838512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9816856" cy="12371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SUSTRACCIÓN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EAB620E-CC4E-4D45-81BF-727AF6E3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99" y="4099801"/>
            <a:ext cx="41084409" cy="1695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74">
            <a:extLst>
              <a:ext uri="{FF2B5EF4-FFF2-40B4-BE49-F238E27FC236}">
                <a16:creationId xmlns:a16="http://schemas.microsoft.com/office/drawing/2014/main" id="{DC3438CA-18D8-4082-B423-FC0ED9EDD5FF}"/>
              </a:ext>
            </a:extLst>
          </p:cNvPr>
          <p:cNvSpPr txBox="1">
            <a:spLocks/>
          </p:cNvSpPr>
          <p:nvPr/>
        </p:nvSpPr>
        <p:spPr>
          <a:xfrm>
            <a:off x="6934201" y="24451861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Cantidad de líneas de absorción</a:t>
            </a:r>
          </a:p>
        </p:txBody>
      </p:sp>
      <p:sp>
        <p:nvSpPr>
          <p:cNvPr id="6" name="Título 74">
            <a:extLst>
              <a:ext uri="{FF2B5EF4-FFF2-40B4-BE49-F238E27FC236}">
                <a16:creationId xmlns:a16="http://schemas.microsoft.com/office/drawing/2014/main" id="{CA7243A0-E7C5-4D7E-92A3-F4F70D8F1748}"/>
              </a:ext>
            </a:extLst>
          </p:cNvPr>
          <p:cNvSpPr txBox="1">
            <a:spLocks/>
          </p:cNvSpPr>
          <p:nvPr/>
        </p:nvSpPr>
        <p:spPr>
          <a:xfrm>
            <a:off x="36273862" y="26685333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137 líneas</a:t>
            </a:r>
          </a:p>
        </p:txBody>
      </p:sp>
      <p:sp>
        <p:nvSpPr>
          <p:cNvPr id="7" name="Título 74">
            <a:extLst>
              <a:ext uri="{FF2B5EF4-FFF2-40B4-BE49-F238E27FC236}">
                <a16:creationId xmlns:a16="http://schemas.microsoft.com/office/drawing/2014/main" id="{7E1AAE09-B638-4912-BC52-A36D7F73E28E}"/>
              </a:ext>
            </a:extLst>
          </p:cNvPr>
          <p:cNvSpPr txBox="1">
            <a:spLocks/>
          </p:cNvSpPr>
          <p:nvPr/>
        </p:nvSpPr>
        <p:spPr>
          <a:xfrm>
            <a:off x="36273862" y="22913240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35 líneas</a:t>
            </a: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9753DC39-721E-4624-8DFA-A78366B83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314" y="26204885"/>
            <a:ext cx="2097087" cy="1848932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367FF50-1A51-4E34-BDCD-E95032469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797">
            <a:off x="21117462" y="22606994"/>
            <a:ext cx="2097087" cy="1951238"/>
          </a:xfrm>
          <a:prstGeom prst="rect">
            <a:avLst/>
          </a:prstGeom>
        </p:spPr>
      </p:pic>
      <p:sp>
        <p:nvSpPr>
          <p:cNvPr id="10" name="Título 74">
            <a:extLst>
              <a:ext uri="{FF2B5EF4-FFF2-40B4-BE49-F238E27FC236}">
                <a16:creationId xmlns:a16="http://schemas.microsoft.com/office/drawing/2014/main" id="{BA91A5C9-8FB9-488B-A33B-A58CC7592100}"/>
              </a:ext>
            </a:extLst>
          </p:cNvPr>
          <p:cNvSpPr txBox="1">
            <a:spLocks/>
          </p:cNvSpPr>
          <p:nvPr/>
        </p:nvSpPr>
        <p:spPr>
          <a:xfrm>
            <a:off x="25064636" y="22846217"/>
            <a:ext cx="6186487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11" name="Título 74">
            <a:extLst>
              <a:ext uri="{FF2B5EF4-FFF2-40B4-BE49-F238E27FC236}">
                <a16:creationId xmlns:a16="http://schemas.microsoft.com/office/drawing/2014/main" id="{1E0057D9-1654-41A3-8AF9-0F996602C31D}"/>
              </a:ext>
            </a:extLst>
          </p:cNvPr>
          <p:cNvSpPr txBox="1">
            <a:spLocks/>
          </p:cNvSpPr>
          <p:nvPr/>
        </p:nvSpPr>
        <p:spPr>
          <a:xfrm>
            <a:off x="25064636" y="26685333"/>
            <a:ext cx="6186487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B07C8D-4C99-4243-8346-814070A5A3FF}"/>
              </a:ext>
            </a:extLst>
          </p:cNvPr>
          <p:cNvCxnSpPr>
            <a:cxnSpLocks/>
          </p:cNvCxnSpPr>
          <p:nvPr/>
        </p:nvCxnSpPr>
        <p:spPr>
          <a:xfrm>
            <a:off x="31730090" y="23588739"/>
            <a:ext cx="2902810" cy="0"/>
          </a:xfrm>
          <a:prstGeom prst="straightConnector1">
            <a:avLst/>
          </a:prstGeom>
          <a:ln w="330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DF93F9-9C3D-4809-A9C4-BE8B5CBEE663}"/>
              </a:ext>
            </a:extLst>
          </p:cNvPr>
          <p:cNvCxnSpPr>
            <a:cxnSpLocks/>
          </p:cNvCxnSpPr>
          <p:nvPr/>
        </p:nvCxnSpPr>
        <p:spPr>
          <a:xfrm>
            <a:off x="31730090" y="27354704"/>
            <a:ext cx="2902810" cy="0"/>
          </a:xfrm>
          <a:prstGeom prst="straightConnector1">
            <a:avLst/>
          </a:prstGeom>
          <a:ln w="330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2804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77946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4581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6" y="149666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6492" y="216544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114884"/>
            <a:ext cx="29319791" cy="18196605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9859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1858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4207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4409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4415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9772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8163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10" name="Picture 2">
            <a:extLst>
              <a:ext uri="{FF2B5EF4-FFF2-40B4-BE49-F238E27FC236}">
                <a16:creationId xmlns:a16="http://schemas.microsoft.com/office/drawing/2014/main" id="{62B6B7BE-F415-4C8B-A539-7B1E8C32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8594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>
            <a:extLst>
              <a:ext uri="{FF2B5EF4-FFF2-40B4-BE49-F238E27FC236}">
                <a16:creationId xmlns:a16="http://schemas.microsoft.com/office/drawing/2014/main" id="{AEC74C75-6F84-4524-A39F-E29031A5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9666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1F1621C0-7930-4E31-9FAB-D3F1D7B4A329}"/>
              </a:ext>
            </a:extLst>
          </p:cNvPr>
          <p:cNvSpPr/>
          <p:nvPr/>
        </p:nvSpPr>
        <p:spPr>
          <a:xfrm>
            <a:off x="345286" y="9939690"/>
            <a:ext cx="29762635" cy="18640786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13" name="Rectángulo 293">
            <a:extLst>
              <a:ext uri="{FF2B5EF4-FFF2-40B4-BE49-F238E27FC236}">
                <a16:creationId xmlns:a16="http://schemas.microsoft.com/office/drawing/2014/main" id="{D81144D1-76DB-4D16-A9BF-93775BB5890A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214" name="Rectángulo 14">
            <a:extLst>
              <a:ext uri="{FF2B5EF4-FFF2-40B4-BE49-F238E27FC236}">
                <a16:creationId xmlns:a16="http://schemas.microsoft.com/office/drawing/2014/main" id="{21CD9D66-78F6-4790-827D-A93B73EBB1A3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15" name="Título 2">
            <a:extLst>
              <a:ext uri="{FF2B5EF4-FFF2-40B4-BE49-F238E27FC236}">
                <a16:creationId xmlns:a16="http://schemas.microsoft.com/office/drawing/2014/main" id="{1B8E2627-19CD-46B2-ABB9-6FF91DA150D1}"/>
              </a:ext>
            </a:extLst>
          </p:cNvPr>
          <p:cNvSpPr txBox="1">
            <a:spLocks/>
          </p:cNvSpPr>
          <p:nvPr/>
        </p:nvSpPr>
        <p:spPr>
          <a:xfrm>
            <a:off x="9210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16" name="Rectángulo 125">
            <a:extLst>
              <a:ext uri="{FF2B5EF4-FFF2-40B4-BE49-F238E27FC236}">
                <a16:creationId xmlns:a16="http://schemas.microsoft.com/office/drawing/2014/main" id="{109E37F5-AA94-4522-AC7B-97767C694BEE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F29ECCDA-9086-45F8-AB9C-148363D9C3D3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F29ECCDA-9086-45F8-AB9C-148363D9C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31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B0654F54-6847-4181-9D19-F78AC29D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25" descr="Icon&#10;&#10;Description automatically generated">
            <a:extLst>
              <a:ext uri="{FF2B5EF4-FFF2-40B4-BE49-F238E27FC236}">
                <a16:creationId xmlns:a16="http://schemas.microsoft.com/office/drawing/2014/main" id="{DD0DBA82-5D95-4605-81D8-601816B0A06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51" y="259122"/>
            <a:ext cx="10426087" cy="3548002"/>
          </a:xfrm>
          <a:prstGeom prst="rect">
            <a:avLst/>
          </a:prstGeom>
        </p:spPr>
      </p:pic>
      <p:pic>
        <p:nvPicPr>
          <p:cNvPr id="227" name="Picture 226" descr="Graphical user interface&#10;&#10;Description automatically generated">
            <a:extLst>
              <a:ext uri="{FF2B5EF4-FFF2-40B4-BE49-F238E27FC236}">
                <a16:creationId xmlns:a16="http://schemas.microsoft.com/office/drawing/2014/main" id="{712E470B-499F-4898-A466-F64DD5181AF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17" y="492110"/>
            <a:ext cx="5859659" cy="2747138"/>
          </a:xfrm>
          <a:prstGeom prst="rect">
            <a:avLst/>
          </a:prstGeom>
        </p:spPr>
      </p:pic>
      <p:pic>
        <p:nvPicPr>
          <p:cNvPr id="228" name="Picture 2" descr="Resultado de imagen para TELESCOPIO TIGRE">
            <a:extLst>
              <a:ext uri="{FF2B5EF4-FFF2-40B4-BE49-F238E27FC236}">
                <a16:creationId xmlns:a16="http://schemas.microsoft.com/office/drawing/2014/main" id="{DD730EA1-80CE-408E-A948-16B989FCC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02748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4" descr="Resultado de imagen para universidad liege">
            <a:extLst>
              <a:ext uri="{FF2B5EF4-FFF2-40B4-BE49-F238E27FC236}">
                <a16:creationId xmlns:a16="http://schemas.microsoft.com/office/drawing/2014/main" id="{C6913199-6612-4E85-903C-334E9C85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6" descr="Resultado de imagen para universidad hamburgo logo">
            <a:extLst>
              <a:ext uri="{FF2B5EF4-FFF2-40B4-BE49-F238E27FC236}">
                <a16:creationId xmlns:a16="http://schemas.microsoft.com/office/drawing/2014/main" id="{17C7E775-962A-47AD-B7AD-19C099BFF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49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2407C5-6247-486E-8968-6AE59A52DB71}"/>
              </a:ext>
            </a:extLst>
          </p:cNvPr>
          <p:cNvGrpSpPr/>
          <p:nvPr/>
        </p:nvGrpSpPr>
        <p:grpSpPr>
          <a:xfrm>
            <a:off x="1237094" y="2076145"/>
            <a:ext cx="25166206" cy="10594126"/>
            <a:chOff x="249743" y="2042160"/>
            <a:chExt cx="12784086" cy="5303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9939A2F-A291-4D6C-8DD3-1A2E2877A4CE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448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6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6000" b="0" dirty="0"/>
                </a:p>
                <a:p>
                  <a:endParaRPr lang="es-419" sz="6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9939A2F-A291-4D6C-8DD3-1A2E2877A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448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1DDA771-FA50-44ED-B7F1-FDC5420B14DC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2D8B7AD-B26B-4C9B-A448-68B8FF1763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4E9ECA7-8023-4D1D-8D32-B3CF2FD7DCF8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B1E507-14AF-4003-992C-AECCA1215525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8687" cy="57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B1E507-14AF-4003-992C-AECCA1215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8687" cy="5724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8EF843-6793-45E3-B049-FD0969B89CEC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1D59B6-06A3-4096-8F7B-56967740B31C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C66990-A3BD-45E1-8AEA-980DC0EDB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B5198F-DBD3-4456-B0C9-B26E03DD213A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572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6000" dirty="0"/>
                <a:t>continuo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926A9F0-C638-4E9A-820A-B4549DB903A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62E61C-2BE3-48F3-A575-735EC72C25C5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6C0919-3BE1-4CCB-A4A0-AA5628BF9D9E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2F4BD9-6201-462E-9E2E-BDFAE2B28D1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CDDE77-A507-4687-A1EB-69E364F88F0E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5455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52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F64D5-02F8-404F-BA3F-3B96A694B058}"/>
                </a:ext>
              </a:extLst>
            </p:cNvPr>
            <p:cNvSpPr txBox="1"/>
            <p:nvPr/>
          </p:nvSpPr>
          <p:spPr>
            <a:xfrm>
              <a:off x="5720505" y="5075653"/>
              <a:ext cx="1847404" cy="10303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52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52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ECD5C-F3AB-4410-8541-2AFB37E53EF7}"/>
                </a:ext>
              </a:extLst>
            </p:cNvPr>
            <p:cNvSpPr txBox="1"/>
            <p:nvPr/>
          </p:nvSpPr>
          <p:spPr>
            <a:xfrm>
              <a:off x="10194480" y="3343742"/>
              <a:ext cx="1795860" cy="10303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52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5200" i="1" dirty="0">
                  <a:solidFill>
                    <a:srgbClr val="FF0000"/>
                  </a:solidFill>
                </a:rPr>
                <a:t> </a:t>
              </a:r>
              <a:r>
                <a:rPr lang="es-419" sz="5200" i="1" dirty="0" err="1">
                  <a:solidFill>
                    <a:srgbClr val="FF0000"/>
                  </a:solidFill>
                </a:rPr>
                <a:t>wings</a:t>
              </a:r>
              <a:endParaRPr lang="es-419" sz="5200" i="1" dirty="0">
                <a:solidFill>
                  <a:srgbClr val="FF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276B63-AD31-4437-B1F2-0886C19A31CC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75" name="Título 74">
            <a:extLst>
              <a:ext uri="{FF2B5EF4-FFF2-40B4-BE49-F238E27FC236}">
                <a16:creationId xmlns:a16="http://schemas.microsoft.com/office/drawing/2014/main" id="{87BA058C-937C-4713-BA29-8CC52476ABC3}"/>
              </a:ext>
            </a:extLst>
          </p:cNvPr>
          <p:cNvSpPr txBox="1">
            <a:spLocks/>
          </p:cNvSpPr>
          <p:nvPr/>
        </p:nvSpPr>
        <p:spPr>
          <a:xfrm>
            <a:off x="3001143" y="130755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Tipos de líneas</a:t>
            </a:r>
          </a:p>
        </p:txBody>
      </p:sp>
      <p:sp>
        <p:nvSpPr>
          <p:cNvPr id="76" name="Título 74">
            <a:extLst>
              <a:ext uri="{FF2B5EF4-FFF2-40B4-BE49-F238E27FC236}">
                <a16:creationId xmlns:a16="http://schemas.microsoft.com/office/drawing/2014/main" id="{12D60A41-D7B9-4FF1-A947-4EA683C62204}"/>
              </a:ext>
            </a:extLst>
          </p:cNvPr>
          <p:cNvSpPr txBox="1">
            <a:spLocks/>
          </p:cNvSpPr>
          <p:nvPr/>
        </p:nvSpPr>
        <p:spPr>
          <a:xfrm>
            <a:off x="31860238" y="2171413"/>
            <a:ext cx="15544800" cy="24170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Para cada línea se pueden hacer diferentes análisis:</a:t>
            </a:r>
          </a:p>
        </p:txBody>
      </p:sp>
      <p:sp>
        <p:nvSpPr>
          <p:cNvPr id="77" name="Título 74">
            <a:extLst>
              <a:ext uri="{FF2B5EF4-FFF2-40B4-BE49-F238E27FC236}">
                <a16:creationId xmlns:a16="http://schemas.microsoft.com/office/drawing/2014/main" id="{E838D5F6-2D8A-4373-A1B4-6FCB29F6D0B2}"/>
              </a:ext>
            </a:extLst>
          </p:cNvPr>
          <p:cNvSpPr txBox="1">
            <a:spLocks/>
          </p:cNvSpPr>
          <p:nvPr/>
        </p:nvSpPr>
        <p:spPr>
          <a:xfrm>
            <a:off x="31860238" y="5705445"/>
            <a:ext cx="15544800" cy="13980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Tienen diferente perfil de línea</a:t>
            </a:r>
          </a:p>
        </p:txBody>
      </p:sp>
      <p:sp>
        <p:nvSpPr>
          <p:cNvPr id="78" name="Título 74">
            <a:extLst>
              <a:ext uri="{FF2B5EF4-FFF2-40B4-BE49-F238E27FC236}">
                <a16:creationId xmlns:a16="http://schemas.microsoft.com/office/drawing/2014/main" id="{4070BF6B-BA2B-4E3A-A9EE-73440CA2FF65}"/>
              </a:ext>
            </a:extLst>
          </p:cNvPr>
          <p:cNvSpPr txBox="1">
            <a:spLocks/>
          </p:cNvSpPr>
          <p:nvPr/>
        </p:nvSpPr>
        <p:spPr>
          <a:xfrm>
            <a:off x="32020861" y="8554439"/>
            <a:ext cx="13151104" cy="2287031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8000" dirty="0">
                <a:solidFill>
                  <a:schemeClr val="tx2"/>
                </a:solidFill>
                <a:latin typeface="+mn-lt"/>
              </a:rPr>
              <a:t>Relación</a:t>
            </a:r>
            <a:r>
              <a:rPr lang="es-CO" sz="8000" b="1" dirty="0">
                <a:solidFill>
                  <a:schemeClr val="tx2"/>
                </a:solidFill>
                <a:latin typeface="+mn-lt"/>
              </a:rPr>
              <a:t> ancho equivalente </a:t>
            </a:r>
            <a:r>
              <a:rPr lang="es-CO" sz="8000" dirty="0">
                <a:solidFill>
                  <a:schemeClr val="tx2"/>
                </a:solidFill>
                <a:latin typeface="+mn-lt"/>
              </a:rPr>
              <a:t>y</a:t>
            </a:r>
            <a:r>
              <a:rPr lang="es-CO" sz="8000" b="1" dirty="0">
                <a:solidFill>
                  <a:schemeClr val="tx2"/>
                </a:solidFill>
                <a:latin typeface="+mn-lt"/>
              </a:rPr>
              <a:t> probabilidades de transición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E77E639-630A-48CE-919E-B2B050AD9A83}"/>
                  </a:ext>
                </a:extLst>
              </p:cNvPr>
              <p:cNvSpPr txBox="1"/>
              <p:nvPr/>
            </p:nvSpPr>
            <p:spPr>
              <a:xfrm>
                <a:off x="12826347" y="14344895"/>
                <a:ext cx="876772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8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8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𝐸𝑊</m:t>
                              </m:r>
                            </m:e>
                          </m:d>
                        </m:e>
                      </m:func>
                      <m:r>
                        <a:rPr lang="es-419" sz="8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s-419" sz="8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s-419" sz="8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s-419" sz="8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𝑔𝑓</m:t>
                      </m:r>
                      <m:r>
                        <a:rPr lang="es-419" sz="8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6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E77E639-630A-48CE-919E-B2B050AD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6347" y="14344895"/>
                <a:ext cx="8767721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076AA7-8CA6-48A9-9D10-2CE9CB6C93F7}"/>
                  </a:ext>
                </a:extLst>
              </p:cNvPr>
              <p:cNvSpPr txBox="1"/>
              <p:nvPr/>
            </p:nvSpPr>
            <p:spPr>
              <a:xfrm>
                <a:off x="12332365" y="17624426"/>
                <a:ext cx="9755684" cy="149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80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8000" b="0" i="1" smtClea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𝐸𝑊</m:t>
                              </m:r>
                            </m:e>
                          </m:d>
                        </m:e>
                      </m:func>
                      <m:r>
                        <a:rPr lang="es-419" sz="80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ad>
                        <m:radPr>
                          <m:degHide m:val="on"/>
                          <m:ctrlPr>
                            <a:rPr lang="es-419" sz="80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s-419" sz="800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s-419" sz="8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s-419" sz="8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𝑔𝑓</m:t>
                          </m:r>
                          <m:r>
                            <a:rPr lang="es-419" sz="8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s-419" sz="60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076AA7-8CA6-48A9-9D10-2CE9CB6C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2365" y="17624426"/>
                <a:ext cx="9755684" cy="1490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3EF944C-CF37-4958-887D-439B864F9A46}"/>
                  </a:ext>
                </a:extLst>
              </p:cNvPr>
              <p:cNvSpPr txBox="1"/>
              <p:nvPr/>
            </p:nvSpPr>
            <p:spPr>
              <a:xfrm>
                <a:off x="12500617" y="21163644"/>
                <a:ext cx="10948318" cy="149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8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8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𝐸𝑊</m:t>
                              </m:r>
                            </m:e>
                          </m:d>
                        </m:e>
                      </m:func>
                      <m:r>
                        <a:rPr lang="es-419" sz="8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ad>
                        <m:radPr>
                          <m:degHide m:val="on"/>
                          <m:ctrlPr>
                            <a:rPr lang="es-419" sz="8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419" sz="8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419" sz="8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419" sz="8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419" sz="8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419" sz="8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419" sz="8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𝑔𝑓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419" sz="8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419" sz="6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3EF944C-CF37-4958-887D-439B864F9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0617" y="21163644"/>
                <a:ext cx="10948318" cy="1490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7081A4B4-9DAB-4736-9115-292484E72BAF}"/>
              </a:ext>
            </a:extLst>
          </p:cNvPr>
          <p:cNvGrpSpPr/>
          <p:nvPr/>
        </p:nvGrpSpPr>
        <p:grpSpPr>
          <a:xfrm>
            <a:off x="28228426" y="11476142"/>
            <a:ext cx="17438182" cy="10498691"/>
            <a:chOff x="711789" y="1136297"/>
            <a:chExt cx="6759914" cy="4168870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F205EDC-E851-4124-A9C5-45E94B641CAC}"/>
                </a:ext>
              </a:extLst>
            </p:cNvPr>
            <p:cNvCxnSpPr/>
            <p:nvPr/>
          </p:nvCxnSpPr>
          <p:spPr>
            <a:xfrm flipV="1">
              <a:off x="1153550" y="1136297"/>
              <a:ext cx="0" cy="371387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897E8BF-B429-429A-BFA1-07C7D58B0C76}"/>
                </a:ext>
              </a:extLst>
            </p:cNvPr>
            <p:cNvCxnSpPr>
              <a:cxnSpLocks/>
            </p:cNvCxnSpPr>
            <p:nvPr/>
          </p:nvCxnSpPr>
          <p:spPr>
            <a:xfrm>
              <a:off x="1139482" y="4836099"/>
              <a:ext cx="633222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E46664C-7E1B-47C1-BFC1-A96BB53D8824}"/>
                </a:ext>
              </a:extLst>
            </p:cNvPr>
            <p:cNvSpPr txBox="1"/>
            <p:nvPr/>
          </p:nvSpPr>
          <p:spPr>
            <a:xfrm rot="16200000">
              <a:off x="561042" y="3201289"/>
              <a:ext cx="695216" cy="393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/>
                <a:t>Flujo</a:t>
              </a:r>
              <a:endParaRPr lang="es-419" sz="6000" b="1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5FFB44-B199-4735-BFD2-7C9B55CBD6EB}"/>
                </a:ext>
              </a:extLst>
            </p:cNvPr>
            <p:cNvCxnSpPr>
              <a:cxnSpLocks/>
            </p:cNvCxnSpPr>
            <p:nvPr/>
          </p:nvCxnSpPr>
          <p:spPr>
            <a:xfrm>
              <a:off x="1153550" y="2133145"/>
              <a:ext cx="6135273" cy="0"/>
            </a:xfrm>
            <a:prstGeom prst="line">
              <a:avLst/>
            </a:prstGeom>
            <a:ln w="38100">
              <a:solidFill>
                <a:srgbClr val="4E0C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5D223A-766D-4A95-8BDB-A3C39E1EF823}"/>
                </a:ext>
              </a:extLst>
            </p:cNvPr>
            <p:cNvSpPr txBox="1"/>
            <p:nvPr/>
          </p:nvSpPr>
          <p:spPr>
            <a:xfrm>
              <a:off x="2217568" y="1686267"/>
              <a:ext cx="1849896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4E0CC4"/>
                  </a:solidFill>
                </a:rPr>
                <a:t>Continuo local</a:t>
              </a:r>
              <a:endParaRPr lang="es-419" sz="6000" b="1" dirty="0">
                <a:solidFill>
                  <a:srgbClr val="4E0CC4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431AE31-B0FC-48AA-ACFA-9281280897E2}"/>
                </a:ext>
              </a:extLst>
            </p:cNvPr>
            <p:cNvSpPr/>
            <p:nvPr/>
          </p:nvSpPr>
          <p:spPr>
            <a:xfrm>
              <a:off x="1543343" y="2133600"/>
              <a:ext cx="3086100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600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D87B3F-5F73-4B18-BC88-EC863557C25E}"/>
                </a:ext>
              </a:extLst>
            </p:cNvPr>
            <p:cNvCxnSpPr/>
            <p:nvPr/>
          </p:nvCxnSpPr>
          <p:spPr>
            <a:xfrm flipH="1">
              <a:off x="1954823" y="2225040"/>
              <a:ext cx="114300" cy="1371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C2AEE92-5911-4625-8B60-864C46358F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726" y="2225040"/>
              <a:ext cx="230065" cy="3259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8BE32E5-7CB1-493F-A303-A68BB3812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7568" y="2224586"/>
              <a:ext cx="354475" cy="5222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22D1DBF-BA44-4F1A-AF71-883332F34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1791" y="2217047"/>
              <a:ext cx="509019" cy="7761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0A22EB4-9159-48F4-9DA0-C50570094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805" y="2224132"/>
              <a:ext cx="653991" cy="10829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38665D8-0FA8-4247-9536-2856EF821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2804" y="2210065"/>
              <a:ext cx="847688" cy="13408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CB1B5B2-CA84-42EE-B4E2-F58D643C4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7506" y="2224132"/>
              <a:ext cx="981752" cy="15764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623A1C5-6490-4F40-AED7-ACF1652A3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3056" y="2209611"/>
              <a:ext cx="1131918" cy="17756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1B0D7A9-1459-4A27-9570-14E5ABCA9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456" y="2217047"/>
              <a:ext cx="1239770" cy="19206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CE0B2F6-7798-4B52-BCF6-37DA29923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6795" y="2369447"/>
              <a:ext cx="1150831" cy="17822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E5E2C2B-5A8D-473E-809F-B343B0725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921" y="3575058"/>
              <a:ext cx="340351" cy="5266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F46CD01-798A-4330-A053-3A3B639A7404}"/>
                </a:ext>
              </a:extLst>
            </p:cNvPr>
            <p:cNvCxnSpPr/>
            <p:nvPr/>
          </p:nvCxnSpPr>
          <p:spPr>
            <a:xfrm>
              <a:off x="5083454" y="2133145"/>
              <a:ext cx="0" cy="270295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E1C152A-56BB-45CD-A10C-5ECF7918CAD9}"/>
                </a:ext>
              </a:extLst>
            </p:cNvPr>
            <p:cNvCxnSpPr/>
            <p:nvPr/>
          </p:nvCxnSpPr>
          <p:spPr>
            <a:xfrm>
              <a:off x="6654017" y="2133145"/>
              <a:ext cx="0" cy="270295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A0E538D-7BB7-4417-A5B2-760E31AB4662}"/>
                </a:ext>
              </a:extLst>
            </p:cNvPr>
            <p:cNvCxnSpPr/>
            <p:nvPr/>
          </p:nvCxnSpPr>
          <p:spPr>
            <a:xfrm flipH="1">
              <a:off x="5164664" y="2275435"/>
              <a:ext cx="114300" cy="13716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4738BF4-AA38-44AB-B245-E497844885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8500" y="2240075"/>
              <a:ext cx="408321" cy="61484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720F7B2-EEA8-4B31-B5B5-B5E003E35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061" y="2240076"/>
              <a:ext cx="665631" cy="10763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7B4B42B-9EE6-497B-9BAA-440629999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2124" y="2224131"/>
              <a:ext cx="918004" cy="145222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F559559-3C57-491C-AB29-3257CE0E8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2366" y="2224132"/>
              <a:ext cx="1168940" cy="184230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34360B-42D5-410D-A886-37A942535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880" y="2315770"/>
              <a:ext cx="1387412" cy="217241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C222246-DBC2-4ED1-A353-A40CFE6EC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0238" y="2735195"/>
              <a:ext cx="1264054" cy="202521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C4B6BFF-3261-4EBA-AF43-F756571EA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217" y="3147262"/>
              <a:ext cx="996075" cy="1561835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3A6AFC6-E0A0-4293-B2A3-335F5ECC3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6692" y="3539297"/>
              <a:ext cx="766166" cy="11882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CCD9E4A-C452-4A98-B617-51B99A675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128" y="3977443"/>
              <a:ext cx="502730" cy="79946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A7DF497-EDC4-4E1E-9B3A-EA1E80880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0253" y="4258186"/>
              <a:ext cx="340351" cy="526605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BF8867D-B71E-45DF-8DE9-30C123BC3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5439" y="4312499"/>
              <a:ext cx="1546593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FC8A68-F2EE-496B-9DEC-6A4FA07027F6}"/>
                    </a:ext>
                  </a:extLst>
                </p:cNvPr>
                <p:cNvSpPr txBox="1"/>
                <p:nvPr/>
              </p:nvSpPr>
              <p:spPr>
                <a:xfrm>
                  <a:off x="5649846" y="3900676"/>
                  <a:ext cx="5112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6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6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419" sz="6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</m:sSub>
                      </m:oMath>
                    </m:oMathPara>
                  </a14:m>
                  <a:endParaRPr lang="es-419" sz="6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B3E78F1-FF07-44F8-B823-9DAAC1FD2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846" y="3900676"/>
                  <a:ext cx="51129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4286" r="-5952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0A9DA40-7A90-403F-BCA3-A966D70CDB25}"/>
                </a:ext>
              </a:extLst>
            </p:cNvPr>
            <p:cNvSpPr txBox="1"/>
            <p:nvPr/>
          </p:nvSpPr>
          <p:spPr>
            <a:xfrm>
              <a:off x="1108105" y="3777746"/>
              <a:ext cx="1395351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0000"/>
                  </a:solidFill>
                </a:rPr>
                <a:t>Perfil línea</a:t>
              </a:r>
              <a:endParaRPr lang="es-419" sz="6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D26F4AC-FD73-4D1C-A26F-D94791F39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95" y="3503224"/>
              <a:ext cx="341212" cy="1976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11FB96A-9C14-4191-950B-CA01F236ED01}"/>
                </a:ext>
              </a:extLst>
            </p:cNvPr>
            <p:cNvSpPr txBox="1"/>
            <p:nvPr/>
          </p:nvSpPr>
          <p:spPr>
            <a:xfrm>
              <a:off x="2804232" y="2810827"/>
              <a:ext cx="803973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0000"/>
                  </a:solidFill>
                </a:rPr>
                <a:t>Área1</a:t>
              </a:r>
              <a:endParaRPr lang="es-419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FF988DB-38D7-4722-89DD-8BA653A9F8DF}"/>
                </a:ext>
              </a:extLst>
            </p:cNvPr>
            <p:cNvSpPr txBox="1"/>
            <p:nvPr/>
          </p:nvSpPr>
          <p:spPr>
            <a:xfrm>
              <a:off x="5508658" y="3060803"/>
              <a:ext cx="803973" cy="4033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6600"/>
                  </a:solidFill>
                </a:rPr>
                <a:t>Área2</a:t>
              </a:r>
              <a:endParaRPr lang="es-419" sz="6000" b="1" dirty="0">
                <a:solidFill>
                  <a:srgbClr val="FF660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2765633-FEAD-430F-914B-9C80C5D58FD7}"/>
                </a:ext>
              </a:extLst>
            </p:cNvPr>
            <p:cNvSpPr txBox="1"/>
            <p:nvPr/>
          </p:nvSpPr>
          <p:spPr>
            <a:xfrm>
              <a:off x="2064485" y="4379785"/>
              <a:ext cx="803973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0000"/>
                  </a:solidFill>
                </a:rPr>
                <a:t>Área1</a:t>
              </a:r>
              <a:endParaRPr lang="es-419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A2990B-63E9-440F-BB91-7177F579C278}"/>
                </a:ext>
              </a:extLst>
            </p:cNvPr>
            <p:cNvSpPr txBox="1"/>
            <p:nvPr/>
          </p:nvSpPr>
          <p:spPr>
            <a:xfrm>
              <a:off x="3282291" y="4386792"/>
              <a:ext cx="803973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6600"/>
                  </a:solidFill>
                </a:rPr>
                <a:t>Área2</a:t>
              </a:r>
              <a:endParaRPr lang="es-419" sz="6000" b="1" dirty="0">
                <a:solidFill>
                  <a:srgbClr val="FF66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9AA7E45-98B9-4BFE-8BDD-01BC1EA8B3EE}"/>
                </a:ext>
              </a:extLst>
            </p:cNvPr>
            <p:cNvSpPr txBox="1"/>
            <p:nvPr/>
          </p:nvSpPr>
          <p:spPr>
            <a:xfrm>
              <a:off x="2886009" y="4340625"/>
              <a:ext cx="220102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/>
                <a:t>=</a:t>
              </a:r>
              <a:endParaRPr lang="es-419" sz="6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FAB0859-5281-4B65-B8A7-D934178D0495}"/>
                    </a:ext>
                  </a:extLst>
                </p:cNvPr>
                <p:cNvSpPr txBox="1"/>
                <p:nvPr/>
              </p:nvSpPr>
              <p:spPr>
                <a:xfrm>
                  <a:off x="3651238" y="4901863"/>
                  <a:ext cx="2653521" cy="4033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6000" b="1" dirty="0"/>
                    <a:t>Longitud de onda (</a:t>
                  </a:r>
                  <a14:m>
                    <m:oMath xmlns:m="http://schemas.openxmlformats.org/officeDocument/2006/math">
                      <m:r>
                        <a:rPr lang="es-419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a14:m>
                  <a:r>
                    <a:rPr lang="es-ES" sz="6000" b="1" dirty="0"/>
                    <a:t>)</a:t>
                  </a:r>
                  <a:endParaRPr lang="es-419" sz="6000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FAB0859-5281-4B65-B8A7-D934178D0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238" y="4901863"/>
                  <a:ext cx="2653521" cy="403304"/>
                </a:xfrm>
                <a:prstGeom prst="rect">
                  <a:avLst/>
                </a:prstGeom>
                <a:blipFill>
                  <a:blip r:embed="rId8"/>
                  <a:stretch>
                    <a:fillRect l="-5437" t="-17964" r="-4456" b="-39521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4" name="Título 74">
            <a:extLst>
              <a:ext uri="{FF2B5EF4-FFF2-40B4-BE49-F238E27FC236}">
                <a16:creationId xmlns:a16="http://schemas.microsoft.com/office/drawing/2014/main" id="{5CD0BCA0-C6F2-4D21-A3D1-8FEF03307799}"/>
              </a:ext>
            </a:extLst>
          </p:cNvPr>
          <p:cNvSpPr txBox="1">
            <a:spLocks/>
          </p:cNvSpPr>
          <p:nvPr/>
        </p:nvSpPr>
        <p:spPr>
          <a:xfrm>
            <a:off x="30824013" y="24242751"/>
            <a:ext cx="15544800" cy="23878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Fuerza del oscilador</a:t>
            </a: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Peso estadístico</a:t>
            </a:r>
          </a:p>
        </p:txBody>
      </p:sp>
    </p:spTree>
    <p:extLst>
      <p:ext uri="{BB962C8B-B14F-4D97-AF65-F5344CB8AC3E}">
        <p14:creationId xmlns:p14="http://schemas.microsoft.com/office/powerpoint/2010/main" val="231260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234250-E00B-486B-8C62-F4CA58B515EF}"/>
              </a:ext>
            </a:extLst>
          </p:cNvPr>
          <p:cNvGrpSpPr/>
          <p:nvPr/>
        </p:nvGrpSpPr>
        <p:grpSpPr>
          <a:xfrm>
            <a:off x="23612284" y="18860119"/>
            <a:ext cx="15156780" cy="9478295"/>
            <a:chOff x="674912" y="718457"/>
            <a:chExt cx="11334206" cy="621219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F4C1D8-456B-4F31-B5CC-142C60F1E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912" y="718457"/>
              <a:ext cx="0" cy="54472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A8C4616-33ED-4A0E-B9AE-58A679996E5A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13342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0413A-AECA-4026-A9A7-F5B8C7FF4CA2}"/>
                    </a:ext>
                  </a:extLst>
                </p:cNvPr>
                <p:cNvSpPr txBox="1"/>
                <p:nvPr/>
              </p:nvSpPr>
              <p:spPr>
                <a:xfrm>
                  <a:off x="1035336" y="842896"/>
                  <a:ext cx="2346495" cy="6051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sz="6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s-419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6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419" sz="6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419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1B4E27E-14DB-45CC-9850-015CAF2BA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336" y="842896"/>
                  <a:ext cx="2346495" cy="6051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3FB8A58-CC26-4CB6-B09E-B76A4BD9666E}"/>
                    </a:ext>
                  </a:extLst>
                </p:cNvPr>
                <p:cNvSpPr txBox="1"/>
                <p:nvPr/>
              </p:nvSpPr>
              <p:spPr>
                <a:xfrm>
                  <a:off x="9662623" y="6325486"/>
                  <a:ext cx="2346495" cy="6051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sz="6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𝑁𝑓𝑔</m:t>
                        </m:r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419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AB903C-D977-422D-BE7D-8284B23FC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623" y="6325486"/>
                  <a:ext cx="2346495" cy="6051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687A3-036E-47DC-B691-D5C0E09A21EC}"/>
                </a:ext>
              </a:extLst>
            </p:cNvPr>
            <p:cNvSpPr/>
            <p:nvPr/>
          </p:nvSpPr>
          <p:spPr>
            <a:xfrm>
              <a:off x="4281189" y="2890157"/>
              <a:ext cx="3536570" cy="58945"/>
            </a:xfrm>
            <a:custGeom>
              <a:avLst/>
              <a:gdLst>
                <a:gd name="connsiteX0" fmla="*/ 0 w 3445328"/>
                <a:gd name="connsiteY0" fmla="*/ 179614 h 179614"/>
                <a:gd name="connsiteX1" fmla="*/ 1551214 w 3445328"/>
                <a:gd name="connsiteY1" fmla="*/ 97972 h 179614"/>
                <a:gd name="connsiteX2" fmla="*/ 3445328 w 3445328"/>
                <a:gd name="connsiteY2" fmla="*/ 0 h 1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5328" h="179614">
                  <a:moveTo>
                    <a:pt x="0" y="179614"/>
                  </a:moveTo>
                  <a:lnTo>
                    <a:pt x="1551214" y="97972"/>
                  </a:lnTo>
                  <a:lnTo>
                    <a:pt x="3445328" y="0"/>
                  </a:lnTo>
                </a:path>
              </a:pathLst>
            </a:custGeom>
            <a:noFill/>
            <a:ln w="5715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A789A2-3828-46BC-A96A-7C3206E1F221}"/>
                </a:ext>
              </a:extLst>
            </p:cNvPr>
            <p:cNvSpPr/>
            <p:nvPr/>
          </p:nvSpPr>
          <p:spPr>
            <a:xfrm>
              <a:off x="7830459" y="1975758"/>
              <a:ext cx="2759528" cy="916272"/>
            </a:xfrm>
            <a:custGeom>
              <a:avLst/>
              <a:gdLst>
                <a:gd name="connsiteX0" fmla="*/ 0 w 2759528"/>
                <a:gd name="connsiteY0" fmla="*/ 914400 h 916272"/>
                <a:gd name="connsiteX1" fmla="*/ 228600 w 2759528"/>
                <a:gd name="connsiteY1" fmla="*/ 849085 h 916272"/>
                <a:gd name="connsiteX2" fmla="*/ 1273628 w 2759528"/>
                <a:gd name="connsiteY2" fmla="*/ 473528 h 916272"/>
                <a:gd name="connsiteX3" fmla="*/ 2090057 w 2759528"/>
                <a:gd name="connsiteY3" fmla="*/ 163285 h 916272"/>
                <a:gd name="connsiteX4" fmla="*/ 2759528 w 2759528"/>
                <a:gd name="connsiteY4" fmla="*/ 0 h 9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528" h="916272">
                  <a:moveTo>
                    <a:pt x="0" y="914400"/>
                  </a:moveTo>
                  <a:cubicBezTo>
                    <a:pt x="8164" y="918482"/>
                    <a:pt x="16329" y="922564"/>
                    <a:pt x="228600" y="849085"/>
                  </a:cubicBezTo>
                  <a:cubicBezTo>
                    <a:pt x="440871" y="775606"/>
                    <a:pt x="963385" y="587828"/>
                    <a:pt x="1273628" y="473528"/>
                  </a:cubicBezTo>
                  <a:cubicBezTo>
                    <a:pt x="1583871" y="359228"/>
                    <a:pt x="1842407" y="242206"/>
                    <a:pt x="2090057" y="163285"/>
                  </a:cubicBezTo>
                  <a:cubicBezTo>
                    <a:pt x="2337707" y="84364"/>
                    <a:pt x="2548617" y="42182"/>
                    <a:pt x="2759528" y="0"/>
                  </a:cubicBezTo>
                </a:path>
              </a:pathLst>
            </a:custGeom>
            <a:noFill/>
            <a:ln w="5715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7AF333E-3274-4D7B-A748-80ED86CFDC1A}"/>
                </a:ext>
              </a:extLst>
            </p:cNvPr>
            <p:cNvSpPr/>
            <p:nvPr/>
          </p:nvSpPr>
          <p:spPr>
            <a:xfrm>
              <a:off x="5617030" y="1918686"/>
              <a:ext cx="2286000" cy="57600"/>
            </a:xfrm>
            <a:custGeom>
              <a:avLst/>
              <a:gdLst>
                <a:gd name="connsiteX0" fmla="*/ 0 w 3445328"/>
                <a:gd name="connsiteY0" fmla="*/ 179614 h 179614"/>
                <a:gd name="connsiteX1" fmla="*/ 1551214 w 3445328"/>
                <a:gd name="connsiteY1" fmla="*/ 97972 h 179614"/>
                <a:gd name="connsiteX2" fmla="*/ 3445328 w 3445328"/>
                <a:gd name="connsiteY2" fmla="*/ 0 h 1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5328" h="179614">
                  <a:moveTo>
                    <a:pt x="0" y="179614"/>
                  </a:moveTo>
                  <a:lnTo>
                    <a:pt x="1551214" y="97972"/>
                  </a:lnTo>
                  <a:lnTo>
                    <a:pt x="3445328" y="0"/>
                  </a:lnTo>
                </a:path>
              </a:pathLst>
            </a:custGeom>
            <a:noFill/>
            <a:ln w="57150">
              <a:solidFill>
                <a:srgbClr val="FF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C8FE4F-C5E5-44B0-A435-16B325D258EE}"/>
                </a:ext>
              </a:extLst>
            </p:cNvPr>
            <p:cNvSpPr/>
            <p:nvPr/>
          </p:nvSpPr>
          <p:spPr>
            <a:xfrm>
              <a:off x="3381831" y="3714317"/>
              <a:ext cx="4325784" cy="58946"/>
            </a:xfrm>
            <a:custGeom>
              <a:avLst/>
              <a:gdLst>
                <a:gd name="connsiteX0" fmla="*/ 0 w 3445328"/>
                <a:gd name="connsiteY0" fmla="*/ 179614 h 179614"/>
                <a:gd name="connsiteX1" fmla="*/ 1551214 w 3445328"/>
                <a:gd name="connsiteY1" fmla="*/ 97972 h 179614"/>
                <a:gd name="connsiteX2" fmla="*/ 3445328 w 3445328"/>
                <a:gd name="connsiteY2" fmla="*/ 0 h 1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5328" h="179614">
                  <a:moveTo>
                    <a:pt x="0" y="179614"/>
                  </a:moveTo>
                  <a:lnTo>
                    <a:pt x="1551214" y="97972"/>
                  </a:lnTo>
                  <a:lnTo>
                    <a:pt x="3445328" y="0"/>
                  </a:lnTo>
                </a:path>
              </a:pathLst>
            </a:custGeom>
            <a:noFill/>
            <a:ln w="57150">
              <a:solidFill>
                <a:srgbClr val="FF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C49002-9402-4B4F-B31C-BF38BB1AFF44}"/>
                </a:ext>
              </a:extLst>
            </p:cNvPr>
            <p:cNvSpPr/>
            <p:nvPr/>
          </p:nvSpPr>
          <p:spPr>
            <a:xfrm>
              <a:off x="7886700" y="1021132"/>
              <a:ext cx="2759528" cy="916272"/>
            </a:xfrm>
            <a:custGeom>
              <a:avLst/>
              <a:gdLst>
                <a:gd name="connsiteX0" fmla="*/ 0 w 2759528"/>
                <a:gd name="connsiteY0" fmla="*/ 914400 h 916272"/>
                <a:gd name="connsiteX1" fmla="*/ 228600 w 2759528"/>
                <a:gd name="connsiteY1" fmla="*/ 849085 h 916272"/>
                <a:gd name="connsiteX2" fmla="*/ 1273628 w 2759528"/>
                <a:gd name="connsiteY2" fmla="*/ 473528 h 916272"/>
                <a:gd name="connsiteX3" fmla="*/ 2090057 w 2759528"/>
                <a:gd name="connsiteY3" fmla="*/ 163285 h 916272"/>
                <a:gd name="connsiteX4" fmla="*/ 2759528 w 2759528"/>
                <a:gd name="connsiteY4" fmla="*/ 0 h 9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528" h="916272">
                  <a:moveTo>
                    <a:pt x="0" y="914400"/>
                  </a:moveTo>
                  <a:cubicBezTo>
                    <a:pt x="8164" y="918482"/>
                    <a:pt x="16329" y="922564"/>
                    <a:pt x="228600" y="849085"/>
                  </a:cubicBezTo>
                  <a:cubicBezTo>
                    <a:pt x="440871" y="775606"/>
                    <a:pt x="963385" y="587828"/>
                    <a:pt x="1273628" y="473528"/>
                  </a:cubicBezTo>
                  <a:cubicBezTo>
                    <a:pt x="1583871" y="359228"/>
                    <a:pt x="1842407" y="242206"/>
                    <a:pt x="2090057" y="163285"/>
                  </a:cubicBezTo>
                  <a:cubicBezTo>
                    <a:pt x="2337707" y="84364"/>
                    <a:pt x="2548617" y="42182"/>
                    <a:pt x="2759528" y="0"/>
                  </a:cubicBezTo>
                </a:path>
              </a:pathLst>
            </a:custGeom>
            <a:noFill/>
            <a:ln w="57150">
              <a:solidFill>
                <a:srgbClr val="EF6D0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6914FE2-81FC-4DE2-AA74-E9C14BC4A0A5}"/>
                </a:ext>
              </a:extLst>
            </p:cNvPr>
            <p:cNvSpPr/>
            <p:nvPr/>
          </p:nvSpPr>
          <p:spPr>
            <a:xfrm>
              <a:off x="7736644" y="2809610"/>
              <a:ext cx="2759528" cy="916272"/>
            </a:xfrm>
            <a:custGeom>
              <a:avLst/>
              <a:gdLst>
                <a:gd name="connsiteX0" fmla="*/ 0 w 2759528"/>
                <a:gd name="connsiteY0" fmla="*/ 914400 h 916272"/>
                <a:gd name="connsiteX1" fmla="*/ 228600 w 2759528"/>
                <a:gd name="connsiteY1" fmla="*/ 849085 h 916272"/>
                <a:gd name="connsiteX2" fmla="*/ 1273628 w 2759528"/>
                <a:gd name="connsiteY2" fmla="*/ 473528 h 916272"/>
                <a:gd name="connsiteX3" fmla="*/ 2090057 w 2759528"/>
                <a:gd name="connsiteY3" fmla="*/ 163285 h 916272"/>
                <a:gd name="connsiteX4" fmla="*/ 2759528 w 2759528"/>
                <a:gd name="connsiteY4" fmla="*/ 0 h 9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528" h="916272">
                  <a:moveTo>
                    <a:pt x="0" y="914400"/>
                  </a:moveTo>
                  <a:cubicBezTo>
                    <a:pt x="8164" y="918482"/>
                    <a:pt x="16329" y="922564"/>
                    <a:pt x="228600" y="849085"/>
                  </a:cubicBezTo>
                  <a:cubicBezTo>
                    <a:pt x="440871" y="775606"/>
                    <a:pt x="963385" y="587828"/>
                    <a:pt x="1273628" y="473528"/>
                  </a:cubicBezTo>
                  <a:cubicBezTo>
                    <a:pt x="1583871" y="359228"/>
                    <a:pt x="1842407" y="242206"/>
                    <a:pt x="2090057" y="163285"/>
                  </a:cubicBezTo>
                  <a:cubicBezTo>
                    <a:pt x="2337707" y="84364"/>
                    <a:pt x="2548617" y="42182"/>
                    <a:pt x="2759528" y="0"/>
                  </a:cubicBezTo>
                </a:path>
              </a:pathLst>
            </a:custGeom>
            <a:noFill/>
            <a:ln w="57150">
              <a:solidFill>
                <a:srgbClr val="EF6D0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DB2BBA-4797-431F-AE81-904F8D5E15AA}"/>
                </a:ext>
              </a:extLst>
            </p:cNvPr>
            <p:cNvSpPr/>
            <p:nvPr/>
          </p:nvSpPr>
          <p:spPr>
            <a:xfrm>
              <a:off x="1143000" y="1975758"/>
              <a:ext cx="4604658" cy="3804557"/>
            </a:xfrm>
            <a:custGeom>
              <a:avLst/>
              <a:gdLst>
                <a:gd name="connsiteX0" fmla="*/ 0 w 3363686"/>
                <a:gd name="connsiteY0" fmla="*/ 2714421 h 2714421"/>
                <a:gd name="connsiteX1" fmla="*/ 2645229 w 3363686"/>
                <a:gd name="connsiteY1" fmla="*/ 395764 h 2714421"/>
                <a:gd name="connsiteX2" fmla="*/ 3363686 w 3363686"/>
                <a:gd name="connsiteY2" fmla="*/ 20207 h 271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3686" h="2714421">
                  <a:moveTo>
                    <a:pt x="0" y="2714421"/>
                  </a:moveTo>
                  <a:cubicBezTo>
                    <a:pt x="1042307" y="1779610"/>
                    <a:pt x="2084615" y="844800"/>
                    <a:pt x="2645229" y="395764"/>
                  </a:cubicBezTo>
                  <a:cubicBezTo>
                    <a:pt x="3205843" y="-53272"/>
                    <a:pt x="3284764" y="-16533"/>
                    <a:pt x="3363686" y="20207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5CE42A9E-8BBD-431D-91ED-1B4AEDCB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25" y="3626026"/>
            <a:ext cx="20159523" cy="1520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BAF648-6CB0-49F8-8F96-C8663E56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7268" y="3354191"/>
            <a:ext cx="20555817" cy="15209461"/>
          </a:xfrm>
          <a:prstGeom prst="rect">
            <a:avLst/>
          </a:prstGeom>
        </p:spPr>
      </p:pic>
      <p:sp>
        <p:nvSpPr>
          <p:cNvPr id="16" name="Título 74">
            <a:extLst>
              <a:ext uri="{FF2B5EF4-FFF2-40B4-BE49-F238E27FC236}">
                <a16:creationId xmlns:a16="http://schemas.microsoft.com/office/drawing/2014/main" id="{CD658712-1C93-4B04-9D6E-79B4E5EFAA61}"/>
              </a:ext>
            </a:extLst>
          </p:cNvPr>
          <p:cNvSpPr txBox="1">
            <a:spLocks/>
          </p:cNvSpPr>
          <p:nvPr/>
        </p:nvSpPr>
        <p:spPr>
          <a:xfrm>
            <a:off x="3001143" y="130755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Ancho equivalente</a:t>
            </a:r>
          </a:p>
        </p:txBody>
      </p:sp>
      <p:pic>
        <p:nvPicPr>
          <p:cNvPr id="17" name="Picture 12" descr="Logo Python PNG transparente - StickPNG">
            <a:extLst>
              <a:ext uri="{FF2B5EF4-FFF2-40B4-BE49-F238E27FC236}">
                <a16:creationId xmlns:a16="http://schemas.microsoft.com/office/drawing/2014/main" id="{81D255B8-7592-4D2D-B78B-F6467526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187" y="-7806"/>
            <a:ext cx="3957237" cy="39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74">
            <a:extLst>
              <a:ext uri="{FF2B5EF4-FFF2-40B4-BE49-F238E27FC236}">
                <a16:creationId xmlns:a16="http://schemas.microsoft.com/office/drawing/2014/main" id="{72F75397-2ADE-438C-B2FD-B5D255894E5D}"/>
              </a:ext>
            </a:extLst>
          </p:cNvPr>
          <p:cNvSpPr txBox="1">
            <a:spLocks/>
          </p:cNvSpPr>
          <p:nvPr/>
        </p:nvSpPr>
        <p:spPr>
          <a:xfrm>
            <a:off x="3001143" y="20728420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Log(</a:t>
            </a:r>
            <a:r>
              <a:rPr lang="es-CO" sz="8000" b="1" dirty="0" err="1">
                <a:solidFill>
                  <a:schemeClr val="tx2"/>
                </a:solidFill>
                <a:latin typeface="+mn-lt"/>
              </a:rPr>
              <a:t>gf</a:t>
            </a:r>
            <a:r>
              <a:rPr lang="es-CO" sz="8000" b="1" dirty="0">
                <a:solidFill>
                  <a:schemeClr val="tx2"/>
                </a:solidFill>
                <a:latin typeface="+mn-lt"/>
              </a:rPr>
              <a:t>)</a:t>
            </a:r>
          </a:p>
        </p:txBody>
      </p:sp>
      <p:sp>
        <p:nvSpPr>
          <p:cNvPr id="19" name="Título 74">
            <a:extLst>
              <a:ext uri="{FF2B5EF4-FFF2-40B4-BE49-F238E27FC236}">
                <a16:creationId xmlns:a16="http://schemas.microsoft.com/office/drawing/2014/main" id="{B736B079-38A5-4AA2-A4DF-85B313F2FDE3}"/>
              </a:ext>
            </a:extLst>
          </p:cNvPr>
          <p:cNvSpPr txBox="1">
            <a:spLocks/>
          </p:cNvSpPr>
          <p:nvPr/>
        </p:nvSpPr>
        <p:spPr>
          <a:xfrm>
            <a:off x="3001143" y="23599267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Repositorio de datos VALD</a:t>
            </a:r>
          </a:p>
        </p:txBody>
      </p:sp>
      <p:sp>
        <p:nvSpPr>
          <p:cNvPr id="20" name="Título 74">
            <a:extLst>
              <a:ext uri="{FF2B5EF4-FFF2-40B4-BE49-F238E27FC236}">
                <a16:creationId xmlns:a16="http://schemas.microsoft.com/office/drawing/2014/main" id="{1E0974DD-FB57-4162-9C1D-A9D6943F0026}"/>
              </a:ext>
            </a:extLst>
          </p:cNvPr>
          <p:cNvSpPr txBox="1">
            <a:spLocks/>
          </p:cNvSpPr>
          <p:nvPr/>
        </p:nvSpPr>
        <p:spPr>
          <a:xfrm>
            <a:off x="12380186" y="26126482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33485-70E7-45FD-AF73-E50C0285C567}"/>
              </a:ext>
            </a:extLst>
          </p:cNvPr>
          <p:cNvSpPr txBox="1"/>
          <p:nvPr/>
        </p:nvSpPr>
        <p:spPr>
          <a:xfrm>
            <a:off x="2947969" y="25546784"/>
            <a:ext cx="2560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5400" b="0" i="0" dirty="0" err="1">
                <a:solidFill>
                  <a:schemeClr val="tx2"/>
                </a:solidFill>
                <a:effectLst/>
              </a:rPr>
              <a:t>Ryabchikova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, </a:t>
            </a:r>
            <a:r>
              <a:rPr lang="es-419" sz="5400" b="0" i="0" dirty="0" err="1">
                <a:solidFill>
                  <a:schemeClr val="tx2"/>
                </a:solidFill>
                <a:effectLst/>
              </a:rPr>
              <a:t>et.al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 (2015). </a:t>
            </a:r>
            <a:r>
              <a:rPr lang="es-419" sz="5400" b="0" i="1" dirty="0" err="1">
                <a:solidFill>
                  <a:schemeClr val="tx2"/>
                </a:solidFill>
                <a:effectLst/>
              </a:rPr>
              <a:t>Physica</a:t>
            </a:r>
            <a:r>
              <a:rPr lang="es-419" sz="5400" b="0" i="1" dirty="0">
                <a:solidFill>
                  <a:schemeClr val="tx2"/>
                </a:solidFill>
                <a:effectLst/>
              </a:rPr>
              <a:t> </a:t>
            </a:r>
            <a:r>
              <a:rPr lang="es-419" sz="5400" b="0" i="1" dirty="0" err="1">
                <a:solidFill>
                  <a:schemeClr val="tx2"/>
                </a:solidFill>
                <a:effectLst/>
              </a:rPr>
              <a:t>Scripta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, </a:t>
            </a:r>
            <a:r>
              <a:rPr lang="es-419" sz="5400" b="0" i="1" dirty="0">
                <a:solidFill>
                  <a:schemeClr val="tx2"/>
                </a:solidFill>
                <a:effectLst/>
              </a:rPr>
              <a:t>90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(5), 054005.</a:t>
            </a:r>
            <a:endParaRPr lang="es-419" sz="5400" dirty="0">
              <a:solidFill>
                <a:schemeClr val="tx2"/>
              </a:solidFill>
            </a:endParaRPr>
          </a:p>
        </p:txBody>
      </p:sp>
      <p:pic>
        <p:nvPicPr>
          <p:cNvPr id="23" name="Picture 22" descr="Shape, arrow&#10;&#10;Description automatically generated">
            <a:extLst>
              <a:ext uri="{FF2B5EF4-FFF2-40B4-BE49-F238E27FC236}">
                <a16:creationId xmlns:a16="http://schemas.microsoft.com/office/drawing/2014/main" id="{BEFE45AA-31EC-43E3-AAED-CA95B3F99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2695">
            <a:off x="31181505" y="17985987"/>
            <a:ext cx="2097087" cy="1848932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7C2069FF-4A1A-4A79-B8EB-DB8C6E0E43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8896">
            <a:off x="19310327" y="22456451"/>
            <a:ext cx="2097087" cy="195123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E3AE7-80AA-4798-B9BD-32C0443DDE8C}"/>
              </a:ext>
            </a:extLst>
          </p:cNvPr>
          <p:cNvGrpSpPr/>
          <p:nvPr/>
        </p:nvGrpSpPr>
        <p:grpSpPr>
          <a:xfrm>
            <a:off x="30762317" y="23306210"/>
            <a:ext cx="11000646" cy="4529458"/>
            <a:chOff x="249743" y="2042160"/>
            <a:chExt cx="12784086" cy="5135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1A973EB-EF3B-4291-936C-3BB04F9BE3AF}"/>
                    </a:ext>
                  </a:extLst>
                </p:cNvPr>
                <p:cNvSpPr txBox="1"/>
                <p:nvPr/>
              </p:nvSpPr>
              <p:spPr>
                <a:xfrm>
                  <a:off x="10826524" y="6200621"/>
                  <a:ext cx="1704903" cy="9770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2800" b="0" dirty="0"/>
                </a:p>
                <a:p>
                  <a:endParaRPr lang="es-419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1A973EB-EF3B-4291-936C-3BB04F9BE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4" y="6200621"/>
                  <a:ext cx="1704903" cy="977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D02211D-365C-4F5C-AA3D-6D579261974A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7AE549-F306-4FB6-B425-6786FD6634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C92641A-B08A-44ED-9B05-00C916153C92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D5E1D8-0ECC-4ED5-AE54-78CC35EDB35A}"/>
                    </a:ext>
                  </a:extLst>
                </p:cNvPr>
                <p:cNvSpPr txBox="1"/>
                <p:nvPr/>
              </p:nvSpPr>
              <p:spPr>
                <a:xfrm>
                  <a:off x="249743" y="2384825"/>
                  <a:ext cx="266616" cy="4885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D5E1D8-0ECC-4ED5-AE54-78CC35EDB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5"/>
                  <a:ext cx="266616" cy="48854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4B1E525-0A12-43D2-A3EA-3444551B6D44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93AC7A4-A8A6-4238-8B6A-871C885D138E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270403-2AE3-41B7-A40B-141B8771D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D8A3E7-7707-41D9-A027-461BFB54E217}"/>
                </a:ext>
              </a:extLst>
            </p:cNvPr>
            <p:cNvSpPr txBox="1"/>
            <p:nvPr/>
          </p:nvSpPr>
          <p:spPr>
            <a:xfrm>
              <a:off x="792403" y="2661826"/>
              <a:ext cx="2515399" cy="4885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2800" dirty="0"/>
                <a:t>continuo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46B625-042D-48FD-803B-14158B8A5B63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5D9110A-AD51-4E45-A043-3057164ADE9C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5B7C48-35EE-4711-9A2D-35A700487661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F6A330A-782B-4365-84E4-63E9146DA312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4C83F0-7FDD-40D9-B0F5-87565D2D3C8B}"/>
                </a:ext>
              </a:extLst>
            </p:cNvPr>
            <p:cNvSpPr txBox="1"/>
            <p:nvPr/>
          </p:nvSpPr>
          <p:spPr>
            <a:xfrm>
              <a:off x="1070648" y="4350402"/>
              <a:ext cx="1847403" cy="14656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28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4FE55-6F6B-4A14-BCB3-C8D637974401}"/>
                </a:ext>
              </a:extLst>
            </p:cNvPr>
            <p:cNvSpPr txBox="1"/>
            <p:nvPr/>
          </p:nvSpPr>
          <p:spPr>
            <a:xfrm>
              <a:off x="5720506" y="5075652"/>
              <a:ext cx="1847403" cy="9770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28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28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12760E-9F9D-4B87-BA4D-EA4F70F10E7F}"/>
                </a:ext>
              </a:extLst>
            </p:cNvPr>
            <p:cNvSpPr txBox="1"/>
            <p:nvPr/>
          </p:nvSpPr>
          <p:spPr>
            <a:xfrm>
              <a:off x="10194481" y="3343742"/>
              <a:ext cx="1795860" cy="9770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28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2800" i="1" dirty="0">
                  <a:solidFill>
                    <a:srgbClr val="FF0000"/>
                  </a:solidFill>
                </a:rPr>
                <a:t> </a:t>
              </a:r>
              <a:r>
                <a:rPr lang="es-419" sz="2800" i="1" dirty="0" err="1">
                  <a:solidFill>
                    <a:srgbClr val="FF0000"/>
                  </a:solidFill>
                </a:rPr>
                <a:t>wings</a:t>
              </a:r>
              <a:endParaRPr lang="es-419" sz="2800" i="1" dirty="0">
                <a:solidFill>
                  <a:srgbClr val="FF0000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5620246-3717-4FCE-B5F9-4988418A7ACC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F3BE0E8-4984-4091-B099-C887184F5211}"/>
              </a:ext>
            </a:extLst>
          </p:cNvPr>
          <p:cNvSpPr/>
          <p:nvPr/>
        </p:nvSpPr>
        <p:spPr>
          <a:xfrm>
            <a:off x="24065742" y="18530437"/>
            <a:ext cx="6283572" cy="8640806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635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414B0F7B-070A-4574-9512-C2522628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05063" y="3429592"/>
            <a:ext cx="15544800" cy="2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43C9729-2352-4E52-BAC3-B1BA54D7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46302" y="3429593"/>
            <a:ext cx="15544800" cy="2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74">
            <a:extLst>
              <a:ext uri="{FF2B5EF4-FFF2-40B4-BE49-F238E27FC236}">
                <a16:creationId xmlns:a16="http://schemas.microsoft.com/office/drawing/2014/main" id="{48E18929-2C09-4898-97DE-81B8F87608CB}"/>
              </a:ext>
            </a:extLst>
          </p:cNvPr>
          <p:cNvSpPr txBox="1">
            <a:spLocks/>
          </p:cNvSpPr>
          <p:nvPr/>
        </p:nvSpPr>
        <p:spPr>
          <a:xfrm>
            <a:off x="3732663" y="142947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Curvas experimentales</a:t>
            </a:r>
          </a:p>
        </p:txBody>
      </p:sp>
    </p:spTree>
    <p:extLst>
      <p:ext uri="{BB962C8B-B14F-4D97-AF65-F5344CB8AC3E}">
        <p14:creationId xmlns:p14="http://schemas.microsoft.com/office/powerpoint/2010/main" val="194798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4">
            <a:extLst>
              <a:ext uri="{FF2B5EF4-FFF2-40B4-BE49-F238E27FC236}">
                <a16:creationId xmlns:a16="http://schemas.microsoft.com/office/drawing/2014/main" id="{130BE99D-496E-469E-BA04-D2E75E60D105}"/>
              </a:ext>
            </a:extLst>
          </p:cNvPr>
          <p:cNvSpPr txBox="1">
            <a:spLocks/>
          </p:cNvSpPr>
          <p:nvPr/>
        </p:nvSpPr>
        <p:spPr>
          <a:xfrm>
            <a:off x="3732663" y="142947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Curvas tóricas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56CBE-6EA0-42B5-9C98-7B95E7ED46E1}"/>
                  </a:ext>
                </a:extLst>
              </p:cNvPr>
              <p:cNvSpPr txBox="1"/>
              <p:nvPr/>
            </p:nvSpPr>
            <p:spPr>
              <a:xfrm>
                <a:off x="2898561" y="7148210"/>
                <a:ext cx="17951596" cy="2788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E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s-E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  <m:rad>
                            <m:radPr>
                              <m:degHide m:val="on"/>
                              <m:ctrlPr>
                                <a:rPr lang="es-ES" sz="8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8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𝑔𝑓</m:t>
                      </m:r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𝑖𝑜𝑛</m:t>
                              </m:r>
                            </m:sup>
                          </m:sSubSup>
                        </m:num>
                        <m:den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𝑒𝑥𝑐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s-419" sz="8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56CBE-6EA0-42B5-9C98-7B95E7ED4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61" y="7148210"/>
                <a:ext cx="17951596" cy="27883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74">
            <a:extLst>
              <a:ext uri="{FF2B5EF4-FFF2-40B4-BE49-F238E27FC236}">
                <a16:creationId xmlns:a16="http://schemas.microsoft.com/office/drawing/2014/main" id="{B39258EB-FF91-4517-9B41-05E83A11E03B}"/>
              </a:ext>
            </a:extLst>
          </p:cNvPr>
          <p:cNvSpPr txBox="1">
            <a:spLocks/>
          </p:cNvSpPr>
          <p:nvPr/>
        </p:nvSpPr>
        <p:spPr>
          <a:xfrm>
            <a:off x="3732663" y="4821975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dirty="0">
                <a:solidFill>
                  <a:schemeClr val="tx2"/>
                </a:solidFill>
                <a:latin typeface="+mn-lt"/>
              </a:rPr>
              <a:t>Ecuación de Saha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559E034-179F-4A7D-B77B-3836A4A6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4007" y="6537060"/>
            <a:ext cx="14035427" cy="2229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FC22CCEF-39D4-4F28-84F7-7607CC362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434" y="6537060"/>
            <a:ext cx="13648139" cy="221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FA39224C-23FA-4349-B1C2-1C7383A39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5013">
            <a:off x="20546021" y="6796194"/>
            <a:ext cx="2097087" cy="1848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A97643-AC6C-4039-9EE3-A81860E3DAED}"/>
                  </a:ext>
                </a:extLst>
              </p:cNvPr>
              <p:cNvSpPr txBox="1"/>
              <p:nvPr/>
            </p:nvSpPr>
            <p:spPr>
              <a:xfrm>
                <a:off x="16627402" y="3333945"/>
                <a:ext cx="17951596" cy="26373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419" sz="8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sz="8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8000" i="1">
                              <a:latin typeface="Cambria Math" panose="02040503050406030204" pitchFamily="18" charset="0"/>
                            </a:rPr>
                            <m:t>𝑔𝑓</m:t>
                          </m:r>
                        </m:num>
                        <m:den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𝑒𝑥𝑐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s-419" sz="8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A97643-AC6C-4039-9EE3-A81860E3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402" y="3333945"/>
                <a:ext cx="17951596" cy="26373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B9C6A8-C985-4016-862E-2A24D79A6118}"/>
                  </a:ext>
                </a:extLst>
              </p:cNvPr>
              <p:cNvSpPr txBox="1"/>
              <p:nvPr/>
            </p:nvSpPr>
            <p:spPr>
              <a:xfrm>
                <a:off x="31748139" y="1813981"/>
                <a:ext cx="17951596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𝐸𝑊</m:t>
                              </m:r>
                            </m:e>
                          </m:d>
                        </m:e>
                      </m:func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419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419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s-419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419" sz="80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419" sz="8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s-419" sz="8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419" sz="8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419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8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B9C6A8-C985-4016-862E-2A24D79A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8139" y="1813981"/>
                <a:ext cx="17951596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3D4C6F5-2AE0-4087-9599-DDD3B8A7AD66}"/>
              </a:ext>
            </a:extLst>
          </p:cNvPr>
          <p:cNvSpPr txBox="1"/>
          <p:nvPr/>
        </p:nvSpPr>
        <p:spPr>
          <a:xfrm>
            <a:off x="41324787" y="11736244"/>
            <a:ext cx="6638871" cy="936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90BCA-7DE5-4FD8-A154-018980C58E66}"/>
              </a:ext>
            </a:extLst>
          </p:cNvPr>
          <p:cNvSpPr txBox="1"/>
          <p:nvPr/>
        </p:nvSpPr>
        <p:spPr>
          <a:xfrm>
            <a:off x="28427015" y="11494878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CCE2DD57-48F8-444C-905B-5C52C99A1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8896">
            <a:off x="30699595" y="1792600"/>
            <a:ext cx="2097087" cy="1951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125F8D-9F06-4347-A790-317411F870C1}"/>
              </a:ext>
            </a:extLst>
          </p:cNvPr>
          <p:cNvSpPr txBox="1"/>
          <p:nvPr/>
        </p:nvSpPr>
        <p:spPr>
          <a:xfrm>
            <a:off x="7504350" y="15407526"/>
            <a:ext cx="6587503" cy="62478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8000" b="1" dirty="0">
                <a:solidFill>
                  <a:schemeClr val="tx2"/>
                </a:solidFill>
              </a:rPr>
              <a:t>Está en proceso la comparación con eclipses anteriores</a:t>
            </a:r>
          </a:p>
        </p:txBody>
      </p:sp>
    </p:spTree>
    <p:extLst>
      <p:ext uri="{BB962C8B-B14F-4D97-AF65-F5344CB8AC3E}">
        <p14:creationId xmlns:p14="http://schemas.microsoft.com/office/powerpoint/2010/main" val="310002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293">
            <a:extLst>
              <a:ext uri="{FF2B5EF4-FFF2-40B4-BE49-F238E27FC236}">
                <a16:creationId xmlns:a16="http://schemas.microsoft.com/office/drawing/2014/main" id="{E7F033D9-930F-4F80-9320-E43D7B1FFD2F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6F75685-44E7-4935-8DB7-7638565CC59C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261568D7-DC0F-49EB-8493-734C893B3214}"/>
              </a:ext>
            </a:extLst>
          </p:cNvPr>
          <p:cNvSpPr txBox="1">
            <a:spLocks/>
          </p:cNvSpPr>
          <p:nvPr/>
        </p:nvSpPr>
        <p:spPr>
          <a:xfrm>
            <a:off x="9210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0" name="Rectángulo 125">
            <a:extLst>
              <a:ext uri="{FF2B5EF4-FFF2-40B4-BE49-F238E27FC236}">
                <a16:creationId xmlns:a16="http://schemas.microsoft.com/office/drawing/2014/main" id="{F49AC189-D5C5-4B5D-BEE3-64FB237AAFB2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15">
                <a:extLst>
                  <a:ext uri="{FF2B5EF4-FFF2-40B4-BE49-F238E27FC236}">
                    <a16:creationId xmlns:a16="http://schemas.microsoft.com/office/drawing/2014/main" id="{B302C444-16D7-47F5-8F7D-6E560A837130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Rectángulo 15">
                <a:extLst>
                  <a:ext uri="{FF2B5EF4-FFF2-40B4-BE49-F238E27FC236}">
                    <a16:creationId xmlns:a16="http://schemas.microsoft.com/office/drawing/2014/main" id="{B302C444-16D7-47F5-8F7D-6E560A837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2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1028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C0DB910D-2D3A-4BFA-B2A5-C2338C2C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447DCA6-86AD-4122-805F-DD086D44B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51" y="259122"/>
            <a:ext cx="10426087" cy="3548002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A62928-2366-4AAC-B891-FA52AAEF7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17" y="492110"/>
            <a:ext cx="5859659" cy="2747138"/>
          </a:xfrm>
          <a:prstGeom prst="rect">
            <a:avLst/>
          </a:prstGeom>
        </p:spPr>
      </p:pic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2804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77946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4581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6" y="149666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6492" y="216544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114884"/>
            <a:ext cx="29319791" cy="18196605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9859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1858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4207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4409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BC0485-DE22-4BA7-B2BB-016C8F2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8594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4">
            <a:extLst>
              <a:ext uri="{FF2B5EF4-FFF2-40B4-BE49-F238E27FC236}">
                <a16:creationId xmlns:a16="http://schemas.microsoft.com/office/drawing/2014/main" id="{D57A5B30-9479-47D5-8942-6C66CC41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9666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4415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9772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8163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1F1621C0-7930-4E31-9FAB-D3F1D7B4A329}"/>
              </a:ext>
            </a:extLst>
          </p:cNvPr>
          <p:cNvSpPr/>
          <p:nvPr/>
        </p:nvSpPr>
        <p:spPr>
          <a:xfrm>
            <a:off x="30217300" y="22548575"/>
            <a:ext cx="20989099" cy="6199849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10" name="Picture 2" descr="Resultado de imagen para TELESCOPIO TIGRE">
            <a:extLst>
              <a:ext uri="{FF2B5EF4-FFF2-40B4-BE49-F238E27FC236}">
                <a16:creationId xmlns:a16="http://schemas.microsoft.com/office/drawing/2014/main" id="{DE802CED-0B7E-4C10-A198-5ED73B184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02748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 descr="Resultado de imagen para universidad liege">
            <a:extLst>
              <a:ext uri="{FF2B5EF4-FFF2-40B4-BE49-F238E27FC236}">
                <a16:creationId xmlns:a16="http://schemas.microsoft.com/office/drawing/2014/main" id="{5584F775-549B-4162-A0B5-44586BBB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6" descr="Resultado de imagen para universidad hamburgo logo">
            <a:extLst>
              <a:ext uri="{FF2B5EF4-FFF2-40B4-BE49-F238E27FC236}">
                <a16:creationId xmlns:a16="http://schemas.microsoft.com/office/drawing/2014/main" id="{C8960969-CA07-4CA3-9424-677F5CDEB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2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C45A84-7B6A-49C7-963D-7262212A654C}"/>
              </a:ext>
            </a:extLst>
          </p:cNvPr>
          <p:cNvSpPr txBox="1"/>
          <p:nvPr/>
        </p:nvSpPr>
        <p:spPr>
          <a:xfrm>
            <a:off x="17810590" y="11363097"/>
            <a:ext cx="1580112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0000" dirty="0">
                <a:latin typeface="Freestyle Script" panose="030804020302050B0404" pitchFamily="66" charset="0"/>
              </a:rPr>
              <a:t>Muchas Gracias</a:t>
            </a:r>
          </a:p>
        </p:txBody>
      </p:sp>
      <p:pic>
        <p:nvPicPr>
          <p:cNvPr id="3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4E338A22-B486-447B-9EE6-2470BC379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1293" y="3904266"/>
            <a:ext cx="924752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1E04479-D27D-40C6-88FD-FBD22DBCF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" y="468774"/>
            <a:ext cx="15920275" cy="5417676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B549BBB-B45B-46A1-A67A-20754E402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2" y="5886450"/>
            <a:ext cx="8167383" cy="3829050"/>
          </a:xfrm>
          <a:prstGeom prst="rect">
            <a:avLst/>
          </a:prstGeom>
        </p:spPr>
      </p:pic>
      <p:pic>
        <p:nvPicPr>
          <p:cNvPr id="7" name="Picture 4" descr="Resultado de imagen para universidad liege">
            <a:extLst>
              <a:ext uri="{FF2B5EF4-FFF2-40B4-BE49-F238E27FC236}">
                <a16:creationId xmlns:a16="http://schemas.microsoft.com/office/drawing/2014/main" id="{0DAE32D7-E6E9-4E5E-AAEC-DD15A9C44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1259" y="4766413"/>
            <a:ext cx="4810869" cy="210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para universidad hamburgo logo">
            <a:extLst>
              <a:ext uri="{FF2B5EF4-FFF2-40B4-BE49-F238E27FC236}">
                <a16:creationId xmlns:a16="http://schemas.microsoft.com/office/drawing/2014/main" id="{444A5357-BE03-4B47-A411-DE708F31F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6944232" y="1250304"/>
            <a:ext cx="2675450" cy="27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59504A3-A4E9-4BD0-B844-166802A86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194" y="-110718"/>
            <a:ext cx="9247520" cy="4026525"/>
          </a:xfrm>
          <a:prstGeom prst="rect">
            <a:avLst/>
          </a:prstGeom>
        </p:spPr>
      </p:pic>
      <p:sp>
        <p:nvSpPr>
          <p:cNvPr id="11" name="Título 74">
            <a:extLst>
              <a:ext uri="{FF2B5EF4-FFF2-40B4-BE49-F238E27FC236}">
                <a16:creationId xmlns:a16="http://schemas.microsoft.com/office/drawing/2014/main" id="{BEB57D37-4BFA-48E5-AFCB-80F49DE97C2D}"/>
              </a:ext>
            </a:extLst>
          </p:cNvPr>
          <p:cNvSpPr txBox="1">
            <a:spLocks/>
          </p:cNvSpPr>
          <p:nvPr/>
        </p:nvSpPr>
        <p:spPr>
          <a:xfrm>
            <a:off x="19514888" y="22468536"/>
            <a:ext cx="12392524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tx2"/>
                </a:solidFill>
                <a:latin typeface="+mn-lt"/>
              </a:rPr>
              <a:t>onatalialucia@gmail.com</a:t>
            </a:r>
          </a:p>
        </p:txBody>
      </p:sp>
    </p:spTree>
    <p:extLst>
      <p:ext uri="{BB962C8B-B14F-4D97-AF65-F5344CB8AC3E}">
        <p14:creationId xmlns:p14="http://schemas.microsoft.com/office/powerpoint/2010/main" val="194864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293">
            <a:extLst>
              <a:ext uri="{FF2B5EF4-FFF2-40B4-BE49-F238E27FC236}">
                <a16:creationId xmlns:a16="http://schemas.microsoft.com/office/drawing/2014/main" id="{E7F033D9-930F-4F80-9320-E43D7B1FFD2F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6F75685-44E7-4935-8DB7-7638565CC59C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261568D7-DC0F-49EB-8493-734C893B3214}"/>
              </a:ext>
            </a:extLst>
          </p:cNvPr>
          <p:cNvSpPr txBox="1">
            <a:spLocks/>
          </p:cNvSpPr>
          <p:nvPr/>
        </p:nvSpPr>
        <p:spPr>
          <a:xfrm>
            <a:off x="9210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0" name="Rectángulo 125">
            <a:extLst>
              <a:ext uri="{FF2B5EF4-FFF2-40B4-BE49-F238E27FC236}">
                <a16:creationId xmlns:a16="http://schemas.microsoft.com/office/drawing/2014/main" id="{F49AC189-D5C5-4B5D-BEE3-64FB237AAFB2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15">
                <a:extLst>
                  <a:ext uri="{FF2B5EF4-FFF2-40B4-BE49-F238E27FC236}">
                    <a16:creationId xmlns:a16="http://schemas.microsoft.com/office/drawing/2014/main" id="{B302C444-16D7-47F5-8F7D-6E560A837130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Rectángulo 15">
                <a:extLst>
                  <a:ext uri="{FF2B5EF4-FFF2-40B4-BE49-F238E27FC236}">
                    <a16:creationId xmlns:a16="http://schemas.microsoft.com/office/drawing/2014/main" id="{B302C444-16D7-47F5-8F7D-6E560A837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2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1028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C0DB910D-2D3A-4BFA-B2A5-C2338C2C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447DCA6-86AD-4122-805F-DD086D44B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51" y="259122"/>
            <a:ext cx="10426087" cy="3548002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A62928-2366-4AAC-B891-FA52AAEF7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17" y="492110"/>
            <a:ext cx="5859659" cy="2747138"/>
          </a:xfrm>
          <a:prstGeom prst="rect">
            <a:avLst/>
          </a:prstGeom>
        </p:spPr>
      </p:pic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2804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77946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4581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6" y="149666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6492" y="216544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114884"/>
            <a:ext cx="29319791" cy="18196605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9859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1858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4207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4409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BC0485-DE22-4BA7-B2BB-016C8F2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8594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4">
            <a:extLst>
              <a:ext uri="{FF2B5EF4-FFF2-40B4-BE49-F238E27FC236}">
                <a16:creationId xmlns:a16="http://schemas.microsoft.com/office/drawing/2014/main" id="{D57A5B30-9479-47D5-8942-6C66CC41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9666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4415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9772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8163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10" name="Picture 2" descr="Resultado de imagen para TELESCOPIO TIGRE">
            <a:extLst>
              <a:ext uri="{FF2B5EF4-FFF2-40B4-BE49-F238E27FC236}">
                <a16:creationId xmlns:a16="http://schemas.microsoft.com/office/drawing/2014/main" id="{DE802CED-0B7E-4C10-A198-5ED73B184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02748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 descr="Resultado de imagen para universidad liege">
            <a:extLst>
              <a:ext uri="{FF2B5EF4-FFF2-40B4-BE49-F238E27FC236}">
                <a16:creationId xmlns:a16="http://schemas.microsoft.com/office/drawing/2014/main" id="{5584F775-549B-4162-A0B5-44586BBB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6" descr="Resultado de imagen para universidad hamburgo logo">
            <a:extLst>
              <a:ext uri="{FF2B5EF4-FFF2-40B4-BE49-F238E27FC236}">
                <a16:creationId xmlns:a16="http://schemas.microsoft.com/office/drawing/2014/main" id="{C8960969-CA07-4CA3-9424-677F5CDEB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13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34AA8AE5-5CB7-444A-9916-1C1BB3C22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3408693" y="19162333"/>
            <a:ext cx="45782690" cy="7526717"/>
          </a:xfrm>
          <a:prstGeom prst="rect">
            <a:avLst/>
          </a:prstGeom>
        </p:spPr>
      </p:pic>
      <p:pic>
        <p:nvPicPr>
          <p:cNvPr id="5" name="y2mate.com - Artist's impression of eclipsing binary_oAyQiCcIoTg_360p">
            <a:hlinkClick r:id="" action="ppaction://media"/>
            <a:extLst>
              <a:ext uri="{FF2B5EF4-FFF2-40B4-BE49-F238E27FC236}">
                <a16:creationId xmlns:a16="http://schemas.microsoft.com/office/drawing/2014/main" id="{D66BA58E-DAFC-47D1-9C8B-653D416118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20" end="235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74907" y="730508"/>
            <a:ext cx="21016476" cy="11821768"/>
          </a:xfrm>
          <a:prstGeom prst="rect">
            <a:avLst/>
          </a:prstGeom>
        </p:spPr>
      </p:pic>
      <p:sp>
        <p:nvSpPr>
          <p:cNvPr id="117" name="Título 74">
            <a:extLst>
              <a:ext uri="{FF2B5EF4-FFF2-40B4-BE49-F238E27FC236}">
                <a16:creationId xmlns:a16="http://schemas.microsoft.com/office/drawing/2014/main" id="{5D14DF37-9669-4C10-BF90-5DD6B3DC0E58}"/>
              </a:ext>
            </a:extLst>
          </p:cNvPr>
          <p:cNvSpPr txBox="1">
            <a:spLocks/>
          </p:cNvSpPr>
          <p:nvPr/>
        </p:nvSpPr>
        <p:spPr>
          <a:xfrm>
            <a:off x="2243661" y="2664574"/>
            <a:ext cx="15015683" cy="591594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De todas las millones de estrellas, no todas son individuales </a:t>
            </a:r>
          </a:p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Algunas están unidas gravitacionalmente </a:t>
            </a: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FCC945AF-9F39-49D8-98B2-7BA9C94BC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720" y="8153430"/>
            <a:ext cx="2097087" cy="1848932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D196A3C-BD18-4F97-A67D-9A77A9167F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797">
            <a:off x="24650804" y="7322532"/>
            <a:ext cx="2097087" cy="1951238"/>
          </a:xfrm>
          <a:prstGeom prst="rect">
            <a:avLst/>
          </a:prstGeom>
        </p:spPr>
      </p:pic>
      <p:sp>
        <p:nvSpPr>
          <p:cNvPr id="118" name="Título 74">
            <a:extLst>
              <a:ext uri="{FF2B5EF4-FFF2-40B4-BE49-F238E27FC236}">
                <a16:creationId xmlns:a16="http://schemas.microsoft.com/office/drawing/2014/main" id="{A0F191B0-6668-4997-A6D6-4E3226D0AE8B}"/>
              </a:ext>
            </a:extLst>
          </p:cNvPr>
          <p:cNvSpPr txBox="1">
            <a:spLocks/>
          </p:cNvSpPr>
          <p:nvPr/>
        </p:nvSpPr>
        <p:spPr>
          <a:xfrm>
            <a:off x="15838086" y="8171590"/>
            <a:ext cx="8677630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SISTEMAS BINARIOS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5AB602-8FEC-484F-8242-CC8A5E0F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775" y="1909182"/>
            <a:ext cx="35306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06C81E7-FCCD-4C35-A405-BB482E198891}"/>
              </a:ext>
            </a:extLst>
          </p:cNvPr>
          <p:cNvSpPr txBox="1"/>
          <p:nvPr/>
        </p:nvSpPr>
        <p:spPr>
          <a:xfrm>
            <a:off x="2015017" y="15140754"/>
            <a:ext cx="118757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600" dirty="0">
                <a:solidFill>
                  <a:schemeClr val="tx2"/>
                </a:solidFill>
              </a:rPr>
              <a:t>Binarias visuales</a:t>
            </a:r>
          </a:p>
          <a:p>
            <a:r>
              <a:rPr lang="es-419" sz="6600" dirty="0">
                <a:solidFill>
                  <a:schemeClr val="tx2"/>
                </a:solidFill>
              </a:rPr>
              <a:t>Binarias astrométricas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C9B9903-A421-4DBA-9762-EC2F046C8287}"/>
              </a:ext>
            </a:extLst>
          </p:cNvPr>
          <p:cNvSpPr/>
          <p:nvPr/>
        </p:nvSpPr>
        <p:spPr>
          <a:xfrm>
            <a:off x="37507887" y="15462829"/>
            <a:ext cx="9601200" cy="1407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6600"/>
          </a:p>
        </p:txBody>
      </p:sp>
      <p:sp>
        <p:nvSpPr>
          <p:cNvPr id="123" name="Título 74">
            <a:extLst>
              <a:ext uri="{FF2B5EF4-FFF2-40B4-BE49-F238E27FC236}">
                <a16:creationId xmlns:a16="http://schemas.microsoft.com/office/drawing/2014/main" id="{31263D81-2211-4DFF-91DE-959DE71D7DEA}"/>
              </a:ext>
            </a:extLst>
          </p:cNvPr>
          <p:cNvSpPr txBox="1">
            <a:spLocks/>
          </p:cNvSpPr>
          <p:nvPr/>
        </p:nvSpPr>
        <p:spPr>
          <a:xfrm>
            <a:off x="4164633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No eclipsado</a:t>
            </a:r>
          </a:p>
        </p:txBody>
      </p:sp>
      <p:sp>
        <p:nvSpPr>
          <p:cNvPr id="124" name="Título 74">
            <a:extLst>
              <a:ext uri="{FF2B5EF4-FFF2-40B4-BE49-F238E27FC236}">
                <a16:creationId xmlns:a16="http://schemas.microsoft.com/office/drawing/2014/main" id="{50DE738D-A2FF-44B0-9AE5-83E6D41F06E3}"/>
              </a:ext>
            </a:extLst>
          </p:cNvPr>
          <p:cNvSpPr txBox="1">
            <a:spLocks/>
          </p:cNvSpPr>
          <p:nvPr/>
        </p:nvSpPr>
        <p:spPr>
          <a:xfrm>
            <a:off x="15195508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parcial</a:t>
            </a:r>
          </a:p>
        </p:txBody>
      </p:sp>
      <p:sp>
        <p:nvSpPr>
          <p:cNvPr id="125" name="Título 74">
            <a:extLst>
              <a:ext uri="{FF2B5EF4-FFF2-40B4-BE49-F238E27FC236}">
                <a16:creationId xmlns:a16="http://schemas.microsoft.com/office/drawing/2014/main" id="{69B7413C-36B0-4EB6-8629-00442AF76E24}"/>
              </a:ext>
            </a:extLst>
          </p:cNvPr>
          <p:cNvSpPr txBox="1">
            <a:spLocks/>
          </p:cNvSpPr>
          <p:nvPr/>
        </p:nvSpPr>
        <p:spPr>
          <a:xfrm>
            <a:off x="23524604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total</a:t>
            </a:r>
          </a:p>
        </p:txBody>
      </p:sp>
      <p:sp>
        <p:nvSpPr>
          <p:cNvPr id="126" name="Título 74">
            <a:extLst>
              <a:ext uri="{FF2B5EF4-FFF2-40B4-BE49-F238E27FC236}">
                <a16:creationId xmlns:a16="http://schemas.microsoft.com/office/drawing/2014/main" id="{30BF217A-2188-445E-AEA6-BF81B2090EA4}"/>
              </a:ext>
            </a:extLst>
          </p:cNvPr>
          <p:cNvSpPr txBox="1">
            <a:spLocks/>
          </p:cNvSpPr>
          <p:nvPr/>
        </p:nvSpPr>
        <p:spPr>
          <a:xfrm>
            <a:off x="31853700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parcial</a:t>
            </a:r>
          </a:p>
        </p:txBody>
      </p:sp>
      <p:sp>
        <p:nvSpPr>
          <p:cNvPr id="127" name="Título 74">
            <a:extLst>
              <a:ext uri="{FF2B5EF4-FFF2-40B4-BE49-F238E27FC236}">
                <a16:creationId xmlns:a16="http://schemas.microsoft.com/office/drawing/2014/main" id="{79DB64BC-05DB-418F-A34E-9CEEC9AE6B09}"/>
              </a:ext>
            </a:extLst>
          </p:cNvPr>
          <p:cNvSpPr txBox="1">
            <a:spLocks/>
          </p:cNvSpPr>
          <p:nvPr/>
        </p:nvSpPr>
        <p:spPr>
          <a:xfrm>
            <a:off x="40522541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No eclipsado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87E864C-4DEB-469D-B1B3-DF06A5B9FCF6}"/>
              </a:ext>
            </a:extLst>
          </p:cNvPr>
          <p:cNvSpPr txBox="1"/>
          <p:nvPr/>
        </p:nvSpPr>
        <p:spPr>
          <a:xfrm>
            <a:off x="19761452" y="15140754"/>
            <a:ext cx="1187579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600" dirty="0">
                <a:solidFill>
                  <a:schemeClr val="tx2"/>
                </a:solidFill>
              </a:rPr>
              <a:t>Binarias espectroscópicas</a:t>
            </a:r>
          </a:p>
          <a:p>
            <a:r>
              <a:rPr lang="es-419" sz="6600" dirty="0">
                <a:solidFill>
                  <a:schemeClr val="tx2"/>
                </a:solidFill>
              </a:rPr>
              <a:t>Binarias ópticas (falsas binarias)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2D53616-1CCB-42B1-BBC2-D95C0CC85AE3}"/>
              </a:ext>
            </a:extLst>
          </p:cNvPr>
          <p:cNvSpPr txBox="1"/>
          <p:nvPr/>
        </p:nvSpPr>
        <p:spPr>
          <a:xfrm>
            <a:off x="38683145" y="15613006"/>
            <a:ext cx="25603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600" dirty="0">
                <a:solidFill>
                  <a:schemeClr val="tx2"/>
                </a:solidFill>
              </a:rPr>
              <a:t>Binarias eclipsantes</a:t>
            </a:r>
          </a:p>
        </p:txBody>
      </p:sp>
    </p:spTree>
    <p:extLst>
      <p:ext uri="{BB962C8B-B14F-4D97-AF65-F5344CB8AC3E}">
        <p14:creationId xmlns:p14="http://schemas.microsoft.com/office/powerpoint/2010/main" val="4745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93E43CCE-1A3D-4CD3-8FCF-B476C56340AE}"/>
              </a:ext>
            </a:extLst>
          </p:cNvPr>
          <p:cNvSpPr txBox="1">
            <a:spLocks/>
          </p:cNvSpPr>
          <p:nvPr/>
        </p:nvSpPr>
        <p:spPr>
          <a:xfrm>
            <a:off x="2597100" y="19218581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3" name="Título 74">
            <a:extLst>
              <a:ext uri="{FF2B5EF4-FFF2-40B4-BE49-F238E27FC236}">
                <a16:creationId xmlns:a16="http://schemas.microsoft.com/office/drawing/2014/main" id="{AC97009A-A2C6-41C3-94C3-DDA120C45AA9}"/>
              </a:ext>
            </a:extLst>
          </p:cNvPr>
          <p:cNvSpPr txBox="1">
            <a:spLocks/>
          </p:cNvSpPr>
          <p:nvPr/>
        </p:nvSpPr>
        <p:spPr>
          <a:xfrm>
            <a:off x="2597100" y="20868336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488425F-8908-40F2-9770-AFD68868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722" y="14235142"/>
            <a:ext cx="21593578" cy="14002823"/>
          </a:xfrm>
          <a:prstGeom prst="rect">
            <a:avLst/>
          </a:prstGeom>
        </p:spPr>
      </p:pic>
      <p:sp>
        <p:nvSpPr>
          <p:cNvPr id="115" name="Título 74">
            <a:extLst>
              <a:ext uri="{FF2B5EF4-FFF2-40B4-BE49-F238E27FC236}">
                <a16:creationId xmlns:a16="http://schemas.microsoft.com/office/drawing/2014/main" id="{61DC61E9-FDBF-46D0-819F-A79247D07E5A}"/>
              </a:ext>
            </a:extLst>
          </p:cNvPr>
          <p:cNvSpPr txBox="1">
            <a:spLocks/>
          </p:cNvSpPr>
          <p:nvPr/>
        </p:nvSpPr>
        <p:spPr>
          <a:xfrm>
            <a:off x="37812511" y="27443731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i="0" u="none" strike="noStrike" dirty="0">
                <a:solidFill>
                  <a:schemeClr val="tx2"/>
                </a:solidFill>
                <a:effectLst/>
              </a:rPr>
              <a:t>Ake, T. B., y Griffin, E. (2015). Springe</a:t>
            </a:r>
            <a:endParaRPr lang="es-CO" sz="60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9" name="y2mate.com - Artist's impression of eclipsing binary_oAyQiCcIoTg_360p">
            <a:hlinkClick r:id="" action="ppaction://media"/>
            <a:extLst>
              <a:ext uri="{FF2B5EF4-FFF2-40B4-BE49-F238E27FC236}">
                <a16:creationId xmlns:a16="http://schemas.microsoft.com/office/drawing/2014/main" id="{0FB2C2EF-0416-4CE6-91E3-B3A5A91FEA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20" end="235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7100" y="4362696"/>
            <a:ext cx="21016476" cy="11821768"/>
          </a:xfrm>
          <a:prstGeom prst="rect">
            <a:avLst/>
          </a:prstGeom>
        </p:spPr>
      </p:pic>
      <p:sp>
        <p:nvSpPr>
          <p:cNvPr id="10" name="Título 74">
            <a:extLst>
              <a:ext uri="{FF2B5EF4-FFF2-40B4-BE49-F238E27FC236}">
                <a16:creationId xmlns:a16="http://schemas.microsoft.com/office/drawing/2014/main" id="{429471FB-FC99-4608-962F-D4B8144F2103}"/>
              </a:ext>
            </a:extLst>
          </p:cNvPr>
          <p:cNvSpPr txBox="1">
            <a:spLocks/>
          </p:cNvSpPr>
          <p:nvPr/>
        </p:nvSpPr>
        <p:spPr>
          <a:xfrm>
            <a:off x="2597100" y="23281276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Con un periodo de 3 años y medio </a:t>
            </a:r>
            <a:r>
              <a:rPr lang="es-CO" sz="7200" b="1" dirty="0" err="1">
                <a:solidFill>
                  <a:schemeClr val="tx2"/>
                </a:solidFill>
                <a:latin typeface="+mn-lt"/>
              </a:rPr>
              <a:t>aprox</a:t>
            </a:r>
            <a:endParaRPr lang="es-CO" sz="72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4CA8E9-630C-4527-8354-CD5AFAF77E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3" t="40084" r="10648" b="6158"/>
          <a:stretch/>
        </p:blipFill>
        <p:spPr>
          <a:xfrm>
            <a:off x="26443288" y="290835"/>
            <a:ext cx="23448662" cy="13234707"/>
          </a:xfrm>
          <a:prstGeom prst="rect">
            <a:avLst/>
          </a:prstGeom>
        </p:spPr>
      </p:pic>
      <p:sp>
        <p:nvSpPr>
          <p:cNvPr id="12" name="Título 74">
            <a:extLst>
              <a:ext uri="{FF2B5EF4-FFF2-40B4-BE49-F238E27FC236}">
                <a16:creationId xmlns:a16="http://schemas.microsoft.com/office/drawing/2014/main" id="{2AEF5A6D-F76A-4EC6-ACCA-235D81675351}"/>
              </a:ext>
            </a:extLst>
          </p:cNvPr>
          <p:cNvSpPr txBox="1">
            <a:spLocks/>
          </p:cNvSpPr>
          <p:nvPr/>
        </p:nvSpPr>
        <p:spPr>
          <a:xfrm>
            <a:off x="27015722" y="11635038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 err="1">
                <a:latin typeface="+mn-lt"/>
              </a:rPr>
              <a:t>Stellarium</a:t>
            </a:r>
            <a:endParaRPr lang="es-CO" sz="7200" b="1" dirty="0">
              <a:latin typeface="+mn-lt"/>
            </a:endParaRPr>
          </a:p>
        </p:txBody>
      </p:sp>
      <p:sp>
        <p:nvSpPr>
          <p:cNvPr id="13" name="Título 74">
            <a:extLst>
              <a:ext uri="{FF2B5EF4-FFF2-40B4-BE49-F238E27FC236}">
                <a16:creationId xmlns:a16="http://schemas.microsoft.com/office/drawing/2014/main" id="{A377E431-DEC6-4D62-8854-EC89A5CC68C5}"/>
              </a:ext>
            </a:extLst>
          </p:cNvPr>
          <p:cNvSpPr txBox="1">
            <a:spLocks/>
          </p:cNvSpPr>
          <p:nvPr/>
        </p:nvSpPr>
        <p:spPr>
          <a:xfrm>
            <a:off x="2597099" y="1740678"/>
            <a:ext cx="16491001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SISTEMA BINARIO ECLIPSANTE</a:t>
            </a:r>
          </a:p>
        </p:txBody>
      </p:sp>
    </p:spTree>
    <p:extLst>
      <p:ext uri="{BB962C8B-B14F-4D97-AF65-F5344CB8AC3E}">
        <p14:creationId xmlns:p14="http://schemas.microsoft.com/office/powerpoint/2010/main" val="21702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8B59A7-EF40-463B-A6E6-C25357FB67CB}"/>
              </a:ext>
            </a:extLst>
          </p:cNvPr>
          <p:cNvGrpSpPr/>
          <p:nvPr/>
        </p:nvGrpSpPr>
        <p:grpSpPr>
          <a:xfrm>
            <a:off x="1814486" y="266904"/>
            <a:ext cx="14342709" cy="14508480"/>
            <a:chOff x="1526411" y="1770937"/>
            <a:chExt cx="2360860" cy="23608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8C158AE-0EF8-4B15-92CE-B3E0119B494F}"/>
                </a:ext>
              </a:extLst>
            </p:cNvPr>
            <p:cNvGrpSpPr/>
            <p:nvPr/>
          </p:nvGrpSpPr>
          <p:grpSpPr>
            <a:xfrm>
              <a:off x="1526411" y="1770937"/>
              <a:ext cx="2360860" cy="2360860"/>
              <a:chOff x="1533538" y="-27870"/>
              <a:chExt cx="2360860" cy="2360860"/>
            </a:xfrm>
          </p:grpSpPr>
          <p:pic>
            <p:nvPicPr>
              <p:cNvPr id="5" name="Picture 6" descr="Resultado de imagen para corona solar png">
                <a:extLst>
                  <a:ext uri="{FF2B5EF4-FFF2-40B4-BE49-F238E27FC236}">
                    <a16:creationId xmlns:a16="http://schemas.microsoft.com/office/drawing/2014/main" id="{E8C8C1F0-C1CB-481B-92E2-82A4E52AD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538" y="-27870"/>
                <a:ext cx="2360860" cy="2360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 descr="Resultado de imagen para estrella astronomia png">
                <a:extLst>
                  <a:ext uri="{FF2B5EF4-FFF2-40B4-BE49-F238E27FC236}">
                    <a16:creationId xmlns:a16="http://schemas.microsoft.com/office/drawing/2014/main" id="{FC8C9BFF-4EEE-4A11-BEB6-BDF008B8E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2813" y="424112"/>
                <a:ext cx="1459709" cy="145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A6BD57-13C8-4F4F-B71E-40A7B6A28D40}"/>
                </a:ext>
              </a:extLst>
            </p:cNvPr>
            <p:cNvCxnSpPr>
              <a:cxnSpLocks/>
            </p:cNvCxnSpPr>
            <p:nvPr/>
          </p:nvCxnSpPr>
          <p:spPr>
            <a:xfrm>
              <a:off x="1526411" y="2955120"/>
              <a:ext cx="236086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465CD224-D5F1-48B2-9FD2-27C3B15FF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226" y="2600594"/>
            <a:ext cx="33106004" cy="984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74">
            <a:extLst>
              <a:ext uri="{FF2B5EF4-FFF2-40B4-BE49-F238E27FC236}">
                <a16:creationId xmlns:a16="http://schemas.microsoft.com/office/drawing/2014/main" id="{9D98728C-AF93-46C9-B552-C5666F517B1C}"/>
              </a:ext>
            </a:extLst>
          </p:cNvPr>
          <p:cNvSpPr txBox="1">
            <a:spLocks/>
          </p:cNvSpPr>
          <p:nvPr/>
        </p:nvSpPr>
        <p:spPr>
          <a:xfrm>
            <a:off x="6549403" y="39657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total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68617D-C149-4B0D-AED4-171F0059765F}"/>
              </a:ext>
            </a:extLst>
          </p:cNvPr>
          <p:cNvGrpSpPr/>
          <p:nvPr/>
        </p:nvGrpSpPr>
        <p:grpSpPr>
          <a:xfrm>
            <a:off x="1814486" y="15219314"/>
            <a:ext cx="15947137" cy="14508480"/>
            <a:chOff x="2618497" y="12714607"/>
            <a:chExt cx="15947137" cy="14508480"/>
          </a:xfrm>
        </p:grpSpPr>
        <p:pic>
          <p:nvPicPr>
            <p:cNvPr id="12" name="Picture 8" descr="Resultado de imagen para sistema estrellas binario">
              <a:extLst>
                <a:ext uri="{FF2B5EF4-FFF2-40B4-BE49-F238E27FC236}">
                  <a16:creationId xmlns:a16="http://schemas.microsoft.com/office/drawing/2014/main" id="{923BE0AB-075C-4215-A386-A0F22CA88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5375425" y="16677643"/>
              <a:ext cx="5925512" cy="6582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Resultado de imagen para corona solar png">
              <a:extLst>
                <a:ext uri="{FF2B5EF4-FFF2-40B4-BE49-F238E27FC236}">
                  <a16:creationId xmlns:a16="http://schemas.microsoft.com/office/drawing/2014/main" id="{CF2B3048-F543-46D8-83E1-4DDB39E7B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240" y="12714607"/>
              <a:ext cx="14529394" cy="1450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Resultado de imagen para estrella astronomia png">
              <a:extLst>
                <a:ext uri="{FF2B5EF4-FFF2-40B4-BE49-F238E27FC236}">
                  <a16:creationId xmlns:a16="http://schemas.microsoft.com/office/drawing/2014/main" id="{D66B93B3-3490-4819-B3F0-6FBE84A1B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737" y="15415596"/>
              <a:ext cx="8983458" cy="8915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B13211-DB23-4445-9CB6-1945DFC6E359}"/>
                </a:ext>
              </a:extLst>
            </p:cNvPr>
            <p:cNvCxnSpPr>
              <a:cxnSpLocks/>
            </p:cNvCxnSpPr>
            <p:nvPr/>
          </p:nvCxnSpPr>
          <p:spPr>
            <a:xfrm>
              <a:off x="2618497" y="19968847"/>
              <a:ext cx="15847819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ítulo 74">
            <a:extLst>
              <a:ext uri="{FF2B5EF4-FFF2-40B4-BE49-F238E27FC236}">
                <a16:creationId xmlns:a16="http://schemas.microsoft.com/office/drawing/2014/main" id="{54677033-50BA-4E0A-9C5C-A976B4E77EFF}"/>
              </a:ext>
            </a:extLst>
          </p:cNvPr>
          <p:cNvSpPr txBox="1">
            <a:spLocks/>
          </p:cNvSpPr>
          <p:nvPr/>
        </p:nvSpPr>
        <p:spPr>
          <a:xfrm>
            <a:off x="6613419" y="15632412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parcial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3646D3F-CCE3-4555-A257-C469679D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225" y="16956387"/>
            <a:ext cx="33106005" cy="984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ítulo 74">
            <a:extLst>
              <a:ext uri="{FF2B5EF4-FFF2-40B4-BE49-F238E27FC236}">
                <a16:creationId xmlns:a16="http://schemas.microsoft.com/office/drawing/2014/main" id="{9B29F717-0C0F-4E9F-81C1-3C80E78C05B0}"/>
              </a:ext>
            </a:extLst>
          </p:cNvPr>
          <p:cNvSpPr txBox="1">
            <a:spLocks/>
          </p:cNvSpPr>
          <p:nvPr/>
        </p:nvSpPr>
        <p:spPr>
          <a:xfrm>
            <a:off x="20653269" y="15811163"/>
            <a:ext cx="8264631" cy="11452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24, 25 OCTUBRE</a:t>
            </a:r>
          </a:p>
        </p:txBody>
      </p:sp>
    </p:spTree>
    <p:extLst>
      <p:ext uri="{BB962C8B-B14F-4D97-AF65-F5344CB8AC3E}">
        <p14:creationId xmlns:p14="http://schemas.microsoft.com/office/powerpoint/2010/main" val="1786449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414B0F7B-070A-4574-9512-C2522628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91565" y="3429591"/>
            <a:ext cx="15544800" cy="2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43C9729-2352-4E52-BAC3-B1BA54D7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61302" y="3429591"/>
            <a:ext cx="15544800" cy="2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74">
            <a:extLst>
              <a:ext uri="{FF2B5EF4-FFF2-40B4-BE49-F238E27FC236}">
                <a16:creationId xmlns:a16="http://schemas.microsoft.com/office/drawing/2014/main" id="{48E18929-2C09-4898-97DE-81B8F87608CB}"/>
              </a:ext>
            </a:extLst>
          </p:cNvPr>
          <p:cNvSpPr txBox="1">
            <a:spLocks/>
          </p:cNvSpPr>
          <p:nvPr/>
        </p:nvSpPr>
        <p:spPr>
          <a:xfrm>
            <a:off x="3732663" y="142947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Curvas experimentales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CBBCF-3C95-42D0-A7C4-239C7EC6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959" y="3943350"/>
            <a:ext cx="15897605" cy="11762802"/>
          </a:xfrm>
          <a:prstGeom prst="rect">
            <a:avLst/>
          </a:prstGeom>
        </p:spPr>
      </p:pic>
      <p:pic>
        <p:nvPicPr>
          <p:cNvPr id="6" name="Picture 12" descr="Logo Python PNG transparente - StickPNG">
            <a:extLst>
              <a:ext uri="{FF2B5EF4-FFF2-40B4-BE49-F238E27FC236}">
                <a16:creationId xmlns:a16="http://schemas.microsoft.com/office/drawing/2014/main" id="{8C8B28C2-E2A1-4F16-8DF7-3CF080338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480" y="1958618"/>
            <a:ext cx="3957237" cy="39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74">
            <a:extLst>
              <a:ext uri="{FF2B5EF4-FFF2-40B4-BE49-F238E27FC236}">
                <a16:creationId xmlns:a16="http://schemas.microsoft.com/office/drawing/2014/main" id="{84F71708-E898-4A1F-8783-70EA647BDADE}"/>
              </a:ext>
            </a:extLst>
          </p:cNvPr>
          <p:cNvSpPr txBox="1">
            <a:spLocks/>
          </p:cNvSpPr>
          <p:nvPr/>
        </p:nvSpPr>
        <p:spPr>
          <a:xfrm>
            <a:off x="3001143" y="23599267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Repositorio de datos VALD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673A-5E10-42F7-98D0-EE28657D598D}"/>
              </a:ext>
            </a:extLst>
          </p:cNvPr>
          <p:cNvSpPr txBox="1"/>
          <p:nvPr/>
        </p:nvSpPr>
        <p:spPr>
          <a:xfrm>
            <a:off x="2947969" y="25546784"/>
            <a:ext cx="2560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5400" b="0" i="0" dirty="0" err="1">
                <a:solidFill>
                  <a:schemeClr val="tx2"/>
                </a:solidFill>
                <a:effectLst/>
              </a:rPr>
              <a:t>Ryabchikova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, </a:t>
            </a:r>
            <a:r>
              <a:rPr lang="es-419" sz="5400" b="0" i="0" dirty="0" err="1">
                <a:solidFill>
                  <a:schemeClr val="tx2"/>
                </a:solidFill>
                <a:effectLst/>
              </a:rPr>
              <a:t>et.al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 (2015). </a:t>
            </a:r>
            <a:r>
              <a:rPr lang="es-419" sz="5400" b="0" i="1" dirty="0" err="1">
                <a:solidFill>
                  <a:schemeClr val="tx2"/>
                </a:solidFill>
                <a:effectLst/>
              </a:rPr>
              <a:t>Physica</a:t>
            </a:r>
            <a:r>
              <a:rPr lang="es-419" sz="5400" b="0" i="1" dirty="0">
                <a:solidFill>
                  <a:schemeClr val="tx2"/>
                </a:solidFill>
                <a:effectLst/>
              </a:rPr>
              <a:t> </a:t>
            </a:r>
            <a:r>
              <a:rPr lang="es-419" sz="5400" b="0" i="1" dirty="0" err="1">
                <a:solidFill>
                  <a:schemeClr val="tx2"/>
                </a:solidFill>
                <a:effectLst/>
              </a:rPr>
              <a:t>Scripta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, </a:t>
            </a:r>
            <a:r>
              <a:rPr lang="es-419" sz="5400" b="0" i="1" dirty="0">
                <a:solidFill>
                  <a:schemeClr val="tx2"/>
                </a:solidFill>
                <a:effectLst/>
              </a:rPr>
              <a:t>90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(5), 054005.</a:t>
            </a:r>
            <a:endParaRPr lang="es-419" sz="5400" dirty="0">
              <a:solidFill>
                <a:schemeClr val="tx2"/>
              </a:solidFill>
            </a:endParaRPr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07DB2951-3FAF-4E25-9836-708C0CB22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06854">
            <a:off x="18504987" y="11033016"/>
            <a:ext cx="2097087" cy="1848932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50025ECE-6C4C-4CF5-BFDC-EB603DA56A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519">
            <a:off x="20308856" y="26411592"/>
            <a:ext cx="2097087" cy="19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0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BFC82333-7D6D-462E-B8AA-5ABBB4E4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363" y="24989609"/>
            <a:ext cx="3509974" cy="3509974"/>
          </a:xfrm>
          <a:prstGeom prst="rect">
            <a:avLst/>
          </a:prstGeom>
        </p:spPr>
      </p:pic>
      <p:pic>
        <p:nvPicPr>
          <p:cNvPr id="3" name="Picture 2" descr="Logo Github PNG transparente - StickPNG">
            <a:extLst>
              <a:ext uri="{FF2B5EF4-FFF2-40B4-BE49-F238E27FC236}">
                <a16:creationId xmlns:a16="http://schemas.microsoft.com/office/drawing/2014/main" id="{4E60EE0B-56E6-4D68-95D7-DBBDBD0A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007" y="24297689"/>
            <a:ext cx="1072793" cy="10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88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93E43CCE-1A3D-4CD3-8FCF-B476C56340AE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3" name="Título 74">
            <a:extLst>
              <a:ext uri="{FF2B5EF4-FFF2-40B4-BE49-F238E27FC236}">
                <a16:creationId xmlns:a16="http://schemas.microsoft.com/office/drawing/2014/main" id="{AC97009A-A2C6-41C3-94C3-DDA120C45AA9}"/>
              </a:ext>
            </a:extLst>
          </p:cNvPr>
          <p:cNvSpPr txBox="1">
            <a:spLocks/>
          </p:cNvSpPr>
          <p:nvPr/>
        </p:nvSpPr>
        <p:spPr>
          <a:xfrm>
            <a:off x="2127494" y="3098649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488425F-8908-40F2-9770-AFD688684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722" y="14235142"/>
            <a:ext cx="21593578" cy="1400282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0993805-69EB-4059-8972-CD226AC79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94" y="6152491"/>
            <a:ext cx="21202215" cy="21202215"/>
          </a:xfrm>
          <a:prstGeom prst="rect">
            <a:avLst/>
          </a:prstGeom>
        </p:spPr>
      </p:pic>
      <p:pic>
        <p:nvPicPr>
          <p:cNvPr id="113" name="Picture 1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1F50AD-7C32-4561-97D2-3880CA01A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3" t="40084" r="10648" b="6158"/>
          <a:stretch/>
        </p:blipFill>
        <p:spPr>
          <a:xfrm>
            <a:off x="26443288" y="290835"/>
            <a:ext cx="23448662" cy="13234707"/>
          </a:xfrm>
          <a:prstGeom prst="rect">
            <a:avLst/>
          </a:prstGeom>
        </p:spPr>
      </p:pic>
      <p:sp>
        <p:nvSpPr>
          <p:cNvPr id="114" name="Título 74">
            <a:extLst>
              <a:ext uri="{FF2B5EF4-FFF2-40B4-BE49-F238E27FC236}">
                <a16:creationId xmlns:a16="http://schemas.microsoft.com/office/drawing/2014/main" id="{B6F6AA9D-440F-4BE6-950F-B720DD177E3E}"/>
              </a:ext>
            </a:extLst>
          </p:cNvPr>
          <p:cNvSpPr txBox="1">
            <a:spLocks/>
          </p:cNvSpPr>
          <p:nvPr/>
        </p:nvSpPr>
        <p:spPr>
          <a:xfrm>
            <a:off x="27015722" y="11635038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 err="1">
                <a:latin typeface="+mn-lt"/>
              </a:rPr>
              <a:t>Stellarium</a:t>
            </a:r>
            <a:endParaRPr lang="es-CO" sz="7200" b="1" dirty="0">
              <a:latin typeface="+mn-lt"/>
            </a:endParaRPr>
          </a:p>
        </p:txBody>
      </p:sp>
      <p:sp>
        <p:nvSpPr>
          <p:cNvPr id="115" name="Título 74">
            <a:extLst>
              <a:ext uri="{FF2B5EF4-FFF2-40B4-BE49-F238E27FC236}">
                <a16:creationId xmlns:a16="http://schemas.microsoft.com/office/drawing/2014/main" id="{61DC61E9-FDBF-46D0-819F-A79247D07E5A}"/>
              </a:ext>
            </a:extLst>
          </p:cNvPr>
          <p:cNvSpPr txBox="1">
            <a:spLocks/>
          </p:cNvSpPr>
          <p:nvPr/>
        </p:nvSpPr>
        <p:spPr>
          <a:xfrm>
            <a:off x="37812511" y="27443731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i="0" u="none" strike="noStrike" dirty="0">
                <a:solidFill>
                  <a:schemeClr val="tx2"/>
                </a:solidFill>
                <a:effectLst/>
              </a:rPr>
              <a:t>Ake, T. B., y Griffin, E. (2015). Springe</a:t>
            </a:r>
            <a:endParaRPr lang="es-CO" sz="60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113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B687D8-F18A-418F-8FB3-DBA90B07A7DA}"/>
              </a:ext>
            </a:extLst>
          </p:cNvPr>
          <p:cNvGrpSpPr/>
          <p:nvPr/>
        </p:nvGrpSpPr>
        <p:grpSpPr>
          <a:xfrm>
            <a:off x="19356453" y="7646249"/>
            <a:ext cx="31664611" cy="15291642"/>
            <a:chOff x="-2130672" y="61225"/>
            <a:chExt cx="13002605" cy="612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541390-1965-4610-B474-5D91C1C50708}"/>
                </a:ext>
              </a:extLst>
            </p:cNvPr>
            <p:cNvSpPr/>
            <p:nvPr/>
          </p:nvSpPr>
          <p:spPr>
            <a:xfrm>
              <a:off x="6338353" y="1238530"/>
              <a:ext cx="1800000" cy="4641190"/>
            </a:xfrm>
            <a:prstGeom prst="rect">
              <a:avLst/>
            </a:prstGeom>
            <a:gradFill>
              <a:gsLst>
                <a:gs pos="1000">
                  <a:srgbClr val="3ED9F8"/>
                </a:gs>
                <a:gs pos="18000">
                  <a:srgbClr val="0D8BF3"/>
                </a:gs>
                <a:gs pos="39000">
                  <a:srgbClr val="0070C0"/>
                </a:gs>
                <a:gs pos="90000">
                  <a:srgbClr val="4E0CC4"/>
                </a:gs>
                <a:gs pos="68000">
                  <a:srgbClr val="2218E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gradFill flip="none" rotWithShape="1">
                  <a:gsLst>
                    <a:gs pos="46002">
                      <a:srgbClr val="347EC8"/>
                    </a:gs>
                    <a:gs pos="16500">
                      <a:srgbClr val="974FAA"/>
                    </a:gs>
                    <a:gs pos="0">
                      <a:srgbClr val="D71785"/>
                    </a:gs>
                    <a:gs pos="42000">
                      <a:srgbClr val="5687CE"/>
                    </a:gs>
                    <a:gs pos="66000">
                      <a:srgbClr val="0070C0"/>
                    </a:gs>
                    <a:gs pos="100000">
                      <a:srgbClr val="002060"/>
                    </a:gs>
                  </a:gsLst>
                  <a:lin ang="10800000" scaled="1"/>
                  <a:tileRect/>
                </a:gra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F4BBA9-254C-4F6B-B7A1-AFD3563E4732}"/>
                </a:ext>
              </a:extLst>
            </p:cNvPr>
            <p:cNvGrpSpPr/>
            <p:nvPr/>
          </p:nvGrpSpPr>
          <p:grpSpPr>
            <a:xfrm>
              <a:off x="-2130672" y="61225"/>
              <a:ext cx="13002605" cy="6120000"/>
              <a:chOff x="-2130672" y="61225"/>
              <a:chExt cx="13002605" cy="61200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3CA9EE0-FAFD-4B45-8356-070A482862D5}"/>
                  </a:ext>
                </a:extLst>
              </p:cNvPr>
              <p:cNvGrpSpPr/>
              <p:nvPr/>
            </p:nvGrpSpPr>
            <p:grpSpPr>
              <a:xfrm>
                <a:off x="-2130672" y="61225"/>
                <a:ext cx="6120000" cy="6120000"/>
                <a:chOff x="-149327" y="-2822743"/>
                <a:chExt cx="12521119" cy="12492000"/>
              </a:xfrm>
            </p:grpSpPr>
            <p:pic>
              <p:nvPicPr>
                <p:cNvPr id="56" name="Picture 6" descr="Resultado de imagen para corona solar png">
                  <a:extLst>
                    <a:ext uri="{FF2B5EF4-FFF2-40B4-BE49-F238E27FC236}">
                      <a16:creationId xmlns:a16="http://schemas.microsoft.com/office/drawing/2014/main" id="{A554A123-3568-4587-B78C-1264049F14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49327" y="-2822743"/>
                  <a:ext cx="12521119" cy="1249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7ED581F0-EDBC-4883-AFF9-7C6B4F9FA6D2}"/>
                    </a:ext>
                  </a:extLst>
                </p:cNvPr>
                <p:cNvSpPr/>
                <p:nvPr/>
              </p:nvSpPr>
              <p:spPr>
                <a:xfrm>
                  <a:off x="2882683" y="198260"/>
                  <a:ext cx="6453622" cy="6461480"/>
                </a:xfrm>
                <a:prstGeom prst="arc">
                  <a:avLst>
                    <a:gd name="adj1" fmla="val 5400164"/>
                    <a:gd name="adj2" fmla="val 16174406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951F50CA-C7A4-4A13-B11D-F9FDD3C4FD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15"/>
                <a:stretch/>
              </p:blipFill>
              <p:spPr>
                <a:xfrm>
                  <a:off x="5183169" y="207825"/>
                  <a:ext cx="4153136" cy="6461480"/>
                </a:xfrm>
                <a:prstGeom prst="rect">
                  <a:avLst/>
                </a:prstGeom>
                <a:ln>
                  <a:noFill/>
                </a:ln>
              </p:spPr>
            </p:pic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1100D8F-346A-42AC-AF6F-C9650A474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22683" y="198260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AA80449-9436-4B0C-937D-9D19F97B4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22683" y="198260"/>
                  <a:ext cx="0" cy="648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EFE133CA-CFD9-43E1-8B15-1AEBE2B52001}"/>
                    </a:ext>
                  </a:extLst>
                </p:cNvPr>
                <p:cNvSpPr/>
                <p:nvPr/>
              </p:nvSpPr>
              <p:spPr>
                <a:xfrm>
                  <a:off x="4419436" y="1737000"/>
                  <a:ext cx="3384000" cy="3384000"/>
                </a:xfrm>
                <a:prstGeom prst="arc">
                  <a:avLst>
                    <a:gd name="adj1" fmla="val 16200000"/>
                    <a:gd name="adj2" fmla="val 5406524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7A272A67-C306-4AB5-9BF8-9781EA534454}"/>
                    </a:ext>
                  </a:extLst>
                </p:cNvPr>
                <p:cNvSpPr/>
                <p:nvPr/>
              </p:nvSpPr>
              <p:spPr>
                <a:xfrm>
                  <a:off x="5366683" y="2673000"/>
                  <a:ext cx="1512000" cy="1512000"/>
                </a:xfrm>
                <a:prstGeom prst="arc">
                  <a:avLst>
                    <a:gd name="adj1" fmla="val 16200000"/>
                    <a:gd name="adj2" fmla="val 5406524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70F90935-5F2D-4881-AEC0-472418FAAC92}"/>
                    </a:ext>
                  </a:extLst>
                </p:cNvPr>
                <p:cNvGrpSpPr/>
                <p:nvPr/>
              </p:nvGrpSpPr>
              <p:grpSpPr>
                <a:xfrm>
                  <a:off x="5723366" y="2673000"/>
                  <a:ext cx="422597" cy="1512000"/>
                  <a:chOff x="5202131" y="236891"/>
                  <a:chExt cx="919137" cy="6315519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C3A9CB55-3CD2-4EC5-9856-7D95D4A5573C}"/>
                      </a:ext>
                    </a:extLst>
                  </p:cNvPr>
                  <p:cNvSpPr/>
                  <p:nvPr/>
                </p:nvSpPr>
                <p:spPr>
                  <a:xfrm>
                    <a:off x="5320576" y="236891"/>
                    <a:ext cx="739101" cy="1686665"/>
                  </a:xfrm>
                  <a:custGeom>
                    <a:avLst/>
                    <a:gdLst>
                      <a:gd name="connsiteX0" fmla="*/ 739101 w 739101"/>
                      <a:gd name="connsiteY0" fmla="*/ 0 h 1686665"/>
                      <a:gd name="connsiteX1" fmla="*/ 587490 w 739101"/>
                      <a:gd name="connsiteY1" fmla="*/ 61592 h 1686665"/>
                      <a:gd name="connsiteX2" fmla="*/ 469045 w 739101"/>
                      <a:gd name="connsiteY2" fmla="*/ 175300 h 1686665"/>
                      <a:gd name="connsiteX3" fmla="*/ 383764 w 739101"/>
                      <a:gd name="connsiteY3" fmla="*/ 312697 h 1686665"/>
                      <a:gd name="connsiteX4" fmla="*/ 279532 w 739101"/>
                      <a:gd name="connsiteY4" fmla="*/ 544850 h 1686665"/>
                      <a:gd name="connsiteX5" fmla="*/ 184775 w 739101"/>
                      <a:gd name="connsiteY5" fmla="*/ 810168 h 1686665"/>
                      <a:gd name="connsiteX6" fmla="*/ 94757 w 739101"/>
                      <a:gd name="connsiteY6" fmla="*/ 1160767 h 1686665"/>
                      <a:gd name="connsiteX7" fmla="*/ 0 w 739101"/>
                      <a:gd name="connsiteY7" fmla="*/ 1686665 h 168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9101" h="1686665">
                        <a:moveTo>
                          <a:pt x="739101" y="0"/>
                        </a:moveTo>
                        <a:cubicBezTo>
                          <a:pt x="685800" y="16187"/>
                          <a:pt x="632499" y="32375"/>
                          <a:pt x="587490" y="61592"/>
                        </a:cubicBezTo>
                        <a:cubicBezTo>
                          <a:pt x="542481" y="90809"/>
                          <a:pt x="502999" y="133449"/>
                          <a:pt x="469045" y="175300"/>
                        </a:cubicBezTo>
                        <a:cubicBezTo>
                          <a:pt x="435091" y="217151"/>
                          <a:pt x="415349" y="251105"/>
                          <a:pt x="383764" y="312697"/>
                        </a:cubicBezTo>
                        <a:cubicBezTo>
                          <a:pt x="352179" y="374289"/>
                          <a:pt x="312697" y="461938"/>
                          <a:pt x="279532" y="544850"/>
                        </a:cubicBezTo>
                        <a:cubicBezTo>
                          <a:pt x="246367" y="627762"/>
                          <a:pt x="215571" y="707515"/>
                          <a:pt x="184775" y="810168"/>
                        </a:cubicBezTo>
                        <a:cubicBezTo>
                          <a:pt x="153979" y="912821"/>
                          <a:pt x="125553" y="1014684"/>
                          <a:pt x="94757" y="1160767"/>
                        </a:cubicBezTo>
                        <a:cubicBezTo>
                          <a:pt x="63961" y="1306850"/>
                          <a:pt x="31980" y="1496757"/>
                          <a:pt x="0" y="1686665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77476BC0-D35D-4DDD-9747-012E7F41C2B9}"/>
                      </a:ext>
                    </a:extLst>
                  </p:cNvPr>
                  <p:cNvSpPr/>
                  <p:nvPr/>
                </p:nvSpPr>
                <p:spPr>
                  <a:xfrm>
                    <a:off x="5202131" y="1914081"/>
                    <a:ext cx="118445" cy="2193612"/>
                  </a:xfrm>
                  <a:custGeom>
                    <a:avLst/>
                    <a:gdLst>
                      <a:gd name="connsiteX0" fmla="*/ 118445 w 118445"/>
                      <a:gd name="connsiteY0" fmla="*/ 0 h 2193612"/>
                      <a:gd name="connsiteX1" fmla="*/ 85280 w 118445"/>
                      <a:gd name="connsiteY1" fmla="*/ 217940 h 2193612"/>
                      <a:gd name="connsiteX2" fmla="*/ 47378 w 118445"/>
                      <a:gd name="connsiteY2" fmla="*/ 544850 h 2193612"/>
                      <a:gd name="connsiteX3" fmla="*/ 14213 w 118445"/>
                      <a:gd name="connsiteY3" fmla="*/ 938089 h 2193612"/>
                      <a:gd name="connsiteX4" fmla="*/ 9475 w 118445"/>
                      <a:gd name="connsiteY4" fmla="*/ 1160767 h 2193612"/>
                      <a:gd name="connsiteX5" fmla="*/ 4737 w 118445"/>
                      <a:gd name="connsiteY5" fmla="*/ 1440298 h 2193612"/>
                      <a:gd name="connsiteX6" fmla="*/ 0 w 118445"/>
                      <a:gd name="connsiteY6" fmla="*/ 1705616 h 2193612"/>
                      <a:gd name="connsiteX7" fmla="*/ 4737 w 118445"/>
                      <a:gd name="connsiteY7" fmla="*/ 1951983 h 2193612"/>
                      <a:gd name="connsiteX8" fmla="*/ 18951 w 118445"/>
                      <a:gd name="connsiteY8" fmla="*/ 2193612 h 219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8445" h="2193612">
                        <a:moveTo>
                          <a:pt x="118445" y="0"/>
                        </a:moveTo>
                        <a:cubicBezTo>
                          <a:pt x="107784" y="63566"/>
                          <a:pt x="97124" y="127132"/>
                          <a:pt x="85280" y="217940"/>
                        </a:cubicBezTo>
                        <a:cubicBezTo>
                          <a:pt x="73436" y="308748"/>
                          <a:pt x="59222" y="424825"/>
                          <a:pt x="47378" y="544850"/>
                        </a:cubicBezTo>
                        <a:cubicBezTo>
                          <a:pt x="35534" y="664875"/>
                          <a:pt x="20530" y="835436"/>
                          <a:pt x="14213" y="938089"/>
                        </a:cubicBezTo>
                        <a:cubicBezTo>
                          <a:pt x="7896" y="1040742"/>
                          <a:pt x="11054" y="1077066"/>
                          <a:pt x="9475" y="1160767"/>
                        </a:cubicBezTo>
                        <a:cubicBezTo>
                          <a:pt x="7896" y="1244468"/>
                          <a:pt x="6316" y="1349490"/>
                          <a:pt x="4737" y="1440298"/>
                        </a:cubicBezTo>
                        <a:cubicBezTo>
                          <a:pt x="3158" y="1531106"/>
                          <a:pt x="0" y="1620335"/>
                          <a:pt x="0" y="1705616"/>
                        </a:cubicBezTo>
                        <a:cubicBezTo>
                          <a:pt x="0" y="1790897"/>
                          <a:pt x="1579" y="1870650"/>
                          <a:pt x="4737" y="1951983"/>
                        </a:cubicBezTo>
                        <a:cubicBezTo>
                          <a:pt x="7895" y="2033316"/>
                          <a:pt x="14213" y="2135969"/>
                          <a:pt x="18951" y="2193612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D931FECF-FE99-4446-AB61-51886A2BE876}"/>
                      </a:ext>
                    </a:extLst>
                  </p:cNvPr>
                  <p:cNvSpPr/>
                  <p:nvPr/>
                </p:nvSpPr>
                <p:spPr>
                  <a:xfrm>
                    <a:off x="5216344" y="4098218"/>
                    <a:ext cx="487996" cy="2070429"/>
                  </a:xfrm>
                  <a:custGeom>
                    <a:avLst/>
                    <a:gdLst>
                      <a:gd name="connsiteX0" fmla="*/ 0 w 487996"/>
                      <a:gd name="connsiteY0" fmla="*/ 0 h 2070429"/>
                      <a:gd name="connsiteX1" fmla="*/ 18951 w 487996"/>
                      <a:gd name="connsiteY1" fmla="*/ 189513 h 2070429"/>
                      <a:gd name="connsiteX2" fmla="*/ 33165 w 487996"/>
                      <a:gd name="connsiteY2" fmla="*/ 383763 h 2070429"/>
                      <a:gd name="connsiteX3" fmla="*/ 71067 w 487996"/>
                      <a:gd name="connsiteY3" fmla="*/ 672771 h 2070429"/>
                      <a:gd name="connsiteX4" fmla="*/ 99494 w 487996"/>
                      <a:gd name="connsiteY4" fmla="*/ 885973 h 2070429"/>
                      <a:gd name="connsiteX5" fmla="*/ 156348 w 487996"/>
                      <a:gd name="connsiteY5" fmla="*/ 1189193 h 2070429"/>
                      <a:gd name="connsiteX6" fmla="*/ 222678 w 487996"/>
                      <a:gd name="connsiteY6" fmla="*/ 1501890 h 2070429"/>
                      <a:gd name="connsiteX7" fmla="*/ 360075 w 487996"/>
                      <a:gd name="connsiteY7" fmla="*/ 1828800 h 2070429"/>
                      <a:gd name="connsiteX8" fmla="*/ 487996 w 487996"/>
                      <a:gd name="connsiteY8" fmla="*/ 2070429 h 207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7996" h="2070429">
                        <a:moveTo>
                          <a:pt x="0" y="0"/>
                        </a:moveTo>
                        <a:cubicBezTo>
                          <a:pt x="6712" y="62776"/>
                          <a:pt x="13424" y="125553"/>
                          <a:pt x="18951" y="189513"/>
                        </a:cubicBezTo>
                        <a:cubicBezTo>
                          <a:pt x="24478" y="253473"/>
                          <a:pt x="24479" y="303220"/>
                          <a:pt x="33165" y="383763"/>
                        </a:cubicBezTo>
                        <a:cubicBezTo>
                          <a:pt x="41851" y="464306"/>
                          <a:pt x="60012" y="589069"/>
                          <a:pt x="71067" y="672771"/>
                        </a:cubicBezTo>
                        <a:cubicBezTo>
                          <a:pt x="82122" y="756473"/>
                          <a:pt x="85280" y="799903"/>
                          <a:pt x="99494" y="885973"/>
                        </a:cubicBezTo>
                        <a:cubicBezTo>
                          <a:pt x="113708" y="972043"/>
                          <a:pt x="135817" y="1086540"/>
                          <a:pt x="156348" y="1189193"/>
                        </a:cubicBezTo>
                        <a:cubicBezTo>
                          <a:pt x="176879" y="1291846"/>
                          <a:pt x="188724" y="1395289"/>
                          <a:pt x="222678" y="1501890"/>
                        </a:cubicBezTo>
                        <a:cubicBezTo>
                          <a:pt x="256632" y="1608491"/>
                          <a:pt x="315855" y="1734044"/>
                          <a:pt x="360075" y="1828800"/>
                        </a:cubicBezTo>
                        <a:cubicBezTo>
                          <a:pt x="404295" y="1923556"/>
                          <a:pt x="443776" y="2000151"/>
                          <a:pt x="487996" y="2070429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E74D8061-E98B-4023-A9E5-1F11709C9A51}"/>
                      </a:ext>
                    </a:extLst>
                  </p:cNvPr>
                  <p:cNvSpPr/>
                  <p:nvPr/>
                </p:nvSpPr>
                <p:spPr>
                  <a:xfrm>
                    <a:off x="5690126" y="6154433"/>
                    <a:ext cx="431142" cy="397977"/>
                  </a:xfrm>
                  <a:custGeom>
                    <a:avLst/>
                    <a:gdLst>
                      <a:gd name="connsiteX0" fmla="*/ 0 w 431142"/>
                      <a:gd name="connsiteY0" fmla="*/ 0 h 397977"/>
                      <a:gd name="connsiteX1" fmla="*/ 85281 w 431142"/>
                      <a:gd name="connsiteY1" fmla="*/ 123183 h 397977"/>
                      <a:gd name="connsiteX2" fmla="*/ 175300 w 431142"/>
                      <a:gd name="connsiteY2" fmla="*/ 232153 h 397977"/>
                      <a:gd name="connsiteX3" fmla="*/ 307959 w 431142"/>
                      <a:gd name="connsiteY3" fmla="*/ 336385 h 397977"/>
                      <a:gd name="connsiteX4" fmla="*/ 431142 w 431142"/>
                      <a:gd name="connsiteY4" fmla="*/ 397977 h 39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142" h="397977">
                        <a:moveTo>
                          <a:pt x="0" y="0"/>
                        </a:moveTo>
                        <a:cubicBezTo>
                          <a:pt x="28032" y="42245"/>
                          <a:pt x="56064" y="84491"/>
                          <a:pt x="85281" y="123183"/>
                        </a:cubicBezTo>
                        <a:cubicBezTo>
                          <a:pt x="114498" y="161875"/>
                          <a:pt x="138187" y="196619"/>
                          <a:pt x="175300" y="232153"/>
                        </a:cubicBezTo>
                        <a:cubicBezTo>
                          <a:pt x="212413" y="267687"/>
                          <a:pt x="265319" y="308748"/>
                          <a:pt x="307959" y="336385"/>
                        </a:cubicBezTo>
                        <a:cubicBezTo>
                          <a:pt x="350599" y="364022"/>
                          <a:pt x="390870" y="380999"/>
                          <a:pt x="431142" y="397977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EB10A73F-CB4C-4C42-979C-EE7B49452105}"/>
                    </a:ext>
                  </a:extLst>
                </p:cNvPr>
                <p:cNvGrpSpPr/>
                <p:nvPr/>
              </p:nvGrpSpPr>
              <p:grpSpPr>
                <a:xfrm>
                  <a:off x="5415127" y="1718479"/>
                  <a:ext cx="758375" cy="3402521"/>
                  <a:chOff x="5202131" y="236891"/>
                  <a:chExt cx="919137" cy="6315519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9F5CF90F-2946-418A-83FD-E3497CB95F7A}"/>
                      </a:ext>
                    </a:extLst>
                  </p:cNvPr>
                  <p:cNvSpPr/>
                  <p:nvPr/>
                </p:nvSpPr>
                <p:spPr>
                  <a:xfrm>
                    <a:off x="5320576" y="236891"/>
                    <a:ext cx="739101" cy="1686665"/>
                  </a:xfrm>
                  <a:custGeom>
                    <a:avLst/>
                    <a:gdLst>
                      <a:gd name="connsiteX0" fmla="*/ 739101 w 739101"/>
                      <a:gd name="connsiteY0" fmla="*/ 0 h 1686665"/>
                      <a:gd name="connsiteX1" fmla="*/ 587490 w 739101"/>
                      <a:gd name="connsiteY1" fmla="*/ 61592 h 1686665"/>
                      <a:gd name="connsiteX2" fmla="*/ 469045 w 739101"/>
                      <a:gd name="connsiteY2" fmla="*/ 175300 h 1686665"/>
                      <a:gd name="connsiteX3" fmla="*/ 383764 w 739101"/>
                      <a:gd name="connsiteY3" fmla="*/ 312697 h 1686665"/>
                      <a:gd name="connsiteX4" fmla="*/ 279532 w 739101"/>
                      <a:gd name="connsiteY4" fmla="*/ 544850 h 1686665"/>
                      <a:gd name="connsiteX5" fmla="*/ 184775 w 739101"/>
                      <a:gd name="connsiteY5" fmla="*/ 810168 h 1686665"/>
                      <a:gd name="connsiteX6" fmla="*/ 94757 w 739101"/>
                      <a:gd name="connsiteY6" fmla="*/ 1160767 h 1686665"/>
                      <a:gd name="connsiteX7" fmla="*/ 0 w 739101"/>
                      <a:gd name="connsiteY7" fmla="*/ 1686665 h 168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9101" h="1686665">
                        <a:moveTo>
                          <a:pt x="739101" y="0"/>
                        </a:moveTo>
                        <a:cubicBezTo>
                          <a:pt x="685800" y="16187"/>
                          <a:pt x="632499" y="32375"/>
                          <a:pt x="587490" y="61592"/>
                        </a:cubicBezTo>
                        <a:cubicBezTo>
                          <a:pt x="542481" y="90809"/>
                          <a:pt x="502999" y="133449"/>
                          <a:pt x="469045" y="175300"/>
                        </a:cubicBezTo>
                        <a:cubicBezTo>
                          <a:pt x="435091" y="217151"/>
                          <a:pt x="415349" y="251105"/>
                          <a:pt x="383764" y="312697"/>
                        </a:cubicBezTo>
                        <a:cubicBezTo>
                          <a:pt x="352179" y="374289"/>
                          <a:pt x="312697" y="461938"/>
                          <a:pt x="279532" y="544850"/>
                        </a:cubicBezTo>
                        <a:cubicBezTo>
                          <a:pt x="246367" y="627762"/>
                          <a:pt x="215571" y="707515"/>
                          <a:pt x="184775" y="810168"/>
                        </a:cubicBezTo>
                        <a:cubicBezTo>
                          <a:pt x="153979" y="912821"/>
                          <a:pt x="125553" y="1014684"/>
                          <a:pt x="94757" y="1160767"/>
                        </a:cubicBezTo>
                        <a:cubicBezTo>
                          <a:pt x="63961" y="1306850"/>
                          <a:pt x="31980" y="1496757"/>
                          <a:pt x="0" y="1686665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7137CEA4-4F1A-4260-A547-4B160989C976}"/>
                      </a:ext>
                    </a:extLst>
                  </p:cNvPr>
                  <p:cNvSpPr/>
                  <p:nvPr/>
                </p:nvSpPr>
                <p:spPr>
                  <a:xfrm>
                    <a:off x="5202131" y="1914081"/>
                    <a:ext cx="118445" cy="2193612"/>
                  </a:xfrm>
                  <a:custGeom>
                    <a:avLst/>
                    <a:gdLst>
                      <a:gd name="connsiteX0" fmla="*/ 118445 w 118445"/>
                      <a:gd name="connsiteY0" fmla="*/ 0 h 2193612"/>
                      <a:gd name="connsiteX1" fmla="*/ 85280 w 118445"/>
                      <a:gd name="connsiteY1" fmla="*/ 217940 h 2193612"/>
                      <a:gd name="connsiteX2" fmla="*/ 47378 w 118445"/>
                      <a:gd name="connsiteY2" fmla="*/ 544850 h 2193612"/>
                      <a:gd name="connsiteX3" fmla="*/ 14213 w 118445"/>
                      <a:gd name="connsiteY3" fmla="*/ 938089 h 2193612"/>
                      <a:gd name="connsiteX4" fmla="*/ 9475 w 118445"/>
                      <a:gd name="connsiteY4" fmla="*/ 1160767 h 2193612"/>
                      <a:gd name="connsiteX5" fmla="*/ 4737 w 118445"/>
                      <a:gd name="connsiteY5" fmla="*/ 1440298 h 2193612"/>
                      <a:gd name="connsiteX6" fmla="*/ 0 w 118445"/>
                      <a:gd name="connsiteY6" fmla="*/ 1705616 h 2193612"/>
                      <a:gd name="connsiteX7" fmla="*/ 4737 w 118445"/>
                      <a:gd name="connsiteY7" fmla="*/ 1951983 h 2193612"/>
                      <a:gd name="connsiteX8" fmla="*/ 18951 w 118445"/>
                      <a:gd name="connsiteY8" fmla="*/ 2193612 h 219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8445" h="2193612">
                        <a:moveTo>
                          <a:pt x="118445" y="0"/>
                        </a:moveTo>
                        <a:cubicBezTo>
                          <a:pt x="107784" y="63566"/>
                          <a:pt x="97124" y="127132"/>
                          <a:pt x="85280" y="217940"/>
                        </a:cubicBezTo>
                        <a:cubicBezTo>
                          <a:pt x="73436" y="308748"/>
                          <a:pt x="59222" y="424825"/>
                          <a:pt x="47378" y="544850"/>
                        </a:cubicBezTo>
                        <a:cubicBezTo>
                          <a:pt x="35534" y="664875"/>
                          <a:pt x="20530" y="835436"/>
                          <a:pt x="14213" y="938089"/>
                        </a:cubicBezTo>
                        <a:cubicBezTo>
                          <a:pt x="7896" y="1040742"/>
                          <a:pt x="11054" y="1077066"/>
                          <a:pt x="9475" y="1160767"/>
                        </a:cubicBezTo>
                        <a:cubicBezTo>
                          <a:pt x="7896" y="1244468"/>
                          <a:pt x="6316" y="1349490"/>
                          <a:pt x="4737" y="1440298"/>
                        </a:cubicBezTo>
                        <a:cubicBezTo>
                          <a:pt x="3158" y="1531106"/>
                          <a:pt x="0" y="1620335"/>
                          <a:pt x="0" y="1705616"/>
                        </a:cubicBezTo>
                        <a:cubicBezTo>
                          <a:pt x="0" y="1790897"/>
                          <a:pt x="1579" y="1870650"/>
                          <a:pt x="4737" y="1951983"/>
                        </a:cubicBezTo>
                        <a:cubicBezTo>
                          <a:pt x="7895" y="2033316"/>
                          <a:pt x="14213" y="2135969"/>
                          <a:pt x="18951" y="2193612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893EA0E2-7580-447F-B4B9-65A7077D12C3}"/>
                      </a:ext>
                    </a:extLst>
                  </p:cNvPr>
                  <p:cNvSpPr/>
                  <p:nvPr/>
                </p:nvSpPr>
                <p:spPr>
                  <a:xfrm>
                    <a:off x="5216344" y="4098218"/>
                    <a:ext cx="487996" cy="2070429"/>
                  </a:xfrm>
                  <a:custGeom>
                    <a:avLst/>
                    <a:gdLst>
                      <a:gd name="connsiteX0" fmla="*/ 0 w 487996"/>
                      <a:gd name="connsiteY0" fmla="*/ 0 h 2070429"/>
                      <a:gd name="connsiteX1" fmla="*/ 18951 w 487996"/>
                      <a:gd name="connsiteY1" fmla="*/ 189513 h 2070429"/>
                      <a:gd name="connsiteX2" fmla="*/ 33165 w 487996"/>
                      <a:gd name="connsiteY2" fmla="*/ 383763 h 2070429"/>
                      <a:gd name="connsiteX3" fmla="*/ 71067 w 487996"/>
                      <a:gd name="connsiteY3" fmla="*/ 672771 h 2070429"/>
                      <a:gd name="connsiteX4" fmla="*/ 99494 w 487996"/>
                      <a:gd name="connsiteY4" fmla="*/ 885973 h 2070429"/>
                      <a:gd name="connsiteX5" fmla="*/ 156348 w 487996"/>
                      <a:gd name="connsiteY5" fmla="*/ 1189193 h 2070429"/>
                      <a:gd name="connsiteX6" fmla="*/ 222678 w 487996"/>
                      <a:gd name="connsiteY6" fmla="*/ 1501890 h 2070429"/>
                      <a:gd name="connsiteX7" fmla="*/ 360075 w 487996"/>
                      <a:gd name="connsiteY7" fmla="*/ 1828800 h 2070429"/>
                      <a:gd name="connsiteX8" fmla="*/ 487996 w 487996"/>
                      <a:gd name="connsiteY8" fmla="*/ 2070429 h 207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7996" h="2070429">
                        <a:moveTo>
                          <a:pt x="0" y="0"/>
                        </a:moveTo>
                        <a:cubicBezTo>
                          <a:pt x="6712" y="62776"/>
                          <a:pt x="13424" y="125553"/>
                          <a:pt x="18951" y="189513"/>
                        </a:cubicBezTo>
                        <a:cubicBezTo>
                          <a:pt x="24478" y="253473"/>
                          <a:pt x="24479" y="303220"/>
                          <a:pt x="33165" y="383763"/>
                        </a:cubicBezTo>
                        <a:cubicBezTo>
                          <a:pt x="41851" y="464306"/>
                          <a:pt x="60012" y="589069"/>
                          <a:pt x="71067" y="672771"/>
                        </a:cubicBezTo>
                        <a:cubicBezTo>
                          <a:pt x="82122" y="756473"/>
                          <a:pt x="85280" y="799903"/>
                          <a:pt x="99494" y="885973"/>
                        </a:cubicBezTo>
                        <a:cubicBezTo>
                          <a:pt x="113708" y="972043"/>
                          <a:pt x="135817" y="1086540"/>
                          <a:pt x="156348" y="1189193"/>
                        </a:cubicBezTo>
                        <a:cubicBezTo>
                          <a:pt x="176879" y="1291846"/>
                          <a:pt x="188724" y="1395289"/>
                          <a:pt x="222678" y="1501890"/>
                        </a:cubicBezTo>
                        <a:cubicBezTo>
                          <a:pt x="256632" y="1608491"/>
                          <a:pt x="315855" y="1734044"/>
                          <a:pt x="360075" y="1828800"/>
                        </a:cubicBezTo>
                        <a:cubicBezTo>
                          <a:pt x="404295" y="1923556"/>
                          <a:pt x="443776" y="2000151"/>
                          <a:pt x="487996" y="2070429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0754035F-A118-464A-92C4-268FD5666693}"/>
                      </a:ext>
                    </a:extLst>
                  </p:cNvPr>
                  <p:cNvSpPr/>
                  <p:nvPr/>
                </p:nvSpPr>
                <p:spPr>
                  <a:xfrm>
                    <a:off x="5690126" y="6154433"/>
                    <a:ext cx="431142" cy="397977"/>
                  </a:xfrm>
                  <a:custGeom>
                    <a:avLst/>
                    <a:gdLst>
                      <a:gd name="connsiteX0" fmla="*/ 0 w 431142"/>
                      <a:gd name="connsiteY0" fmla="*/ 0 h 397977"/>
                      <a:gd name="connsiteX1" fmla="*/ 85281 w 431142"/>
                      <a:gd name="connsiteY1" fmla="*/ 123183 h 397977"/>
                      <a:gd name="connsiteX2" fmla="*/ 175300 w 431142"/>
                      <a:gd name="connsiteY2" fmla="*/ 232153 h 397977"/>
                      <a:gd name="connsiteX3" fmla="*/ 307959 w 431142"/>
                      <a:gd name="connsiteY3" fmla="*/ 336385 h 397977"/>
                      <a:gd name="connsiteX4" fmla="*/ 431142 w 431142"/>
                      <a:gd name="connsiteY4" fmla="*/ 397977 h 39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142" h="397977">
                        <a:moveTo>
                          <a:pt x="0" y="0"/>
                        </a:moveTo>
                        <a:cubicBezTo>
                          <a:pt x="28032" y="42245"/>
                          <a:pt x="56064" y="84491"/>
                          <a:pt x="85281" y="123183"/>
                        </a:cubicBezTo>
                        <a:cubicBezTo>
                          <a:pt x="114498" y="161875"/>
                          <a:pt x="138187" y="196619"/>
                          <a:pt x="175300" y="232153"/>
                        </a:cubicBezTo>
                        <a:cubicBezTo>
                          <a:pt x="212413" y="267687"/>
                          <a:pt x="265319" y="308748"/>
                          <a:pt x="307959" y="336385"/>
                        </a:cubicBezTo>
                        <a:cubicBezTo>
                          <a:pt x="350599" y="364022"/>
                          <a:pt x="390870" y="380999"/>
                          <a:pt x="431142" y="397977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A766642C-E2F9-43C2-A80F-9EA8FDEB27AD}"/>
                    </a:ext>
                  </a:extLst>
                </p:cNvPr>
                <p:cNvGrpSpPr/>
                <p:nvPr/>
              </p:nvGrpSpPr>
              <p:grpSpPr>
                <a:xfrm>
                  <a:off x="5066329" y="377069"/>
                  <a:ext cx="503925" cy="2888418"/>
                  <a:chOff x="5066329" y="377069"/>
                  <a:chExt cx="503925" cy="2888418"/>
                </a:xfrm>
              </p:grpSpPr>
              <p:sp>
                <p:nvSpPr>
                  <p:cNvPr id="87" name="Isosceles Triangle 86">
                    <a:extLst>
                      <a:ext uri="{FF2B5EF4-FFF2-40B4-BE49-F238E27FC236}">
                        <a16:creationId xmlns:a16="http://schemas.microsoft.com/office/drawing/2014/main" id="{895FA25E-1C82-4D13-93E2-888375908977}"/>
                      </a:ext>
                    </a:extLst>
                  </p:cNvPr>
                  <p:cNvSpPr/>
                  <p:nvPr/>
                </p:nvSpPr>
                <p:spPr>
                  <a:xfrm rot="10991415">
                    <a:off x="5143480" y="1559386"/>
                    <a:ext cx="139258" cy="1161574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sp>
                <p:nvSpPr>
                  <p:cNvPr id="88" name="Isosceles Triangle 87">
                    <a:extLst>
                      <a:ext uri="{FF2B5EF4-FFF2-40B4-BE49-F238E27FC236}">
                        <a16:creationId xmlns:a16="http://schemas.microsoft.com/office/drawing/2014/main" id="{424DD0E8-BA92-451F-8B8D-391F3A9A46D5}"/>
                      </a:ext>
                    </a:extLst>
                  </p:cNvPr>
                  <p:cNvSpPr/>
                  <p:nvPr/>
                </p:nvSpPr>
                <p:spPr>
                  <a:xfrm rot="11319061">
                    <a:off x="5083584" y="779255"/>
                    <a:ext cx="350501" cy="1211741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sp>
                <p:nvSpPr>
                  <p:cNvPr id="89" name="Isosceles Triangle 88">
                    <a:extLst>
                      <a:ext uri="{FF2B5EF4-FFF2-40B4-BE49-F238E27FC236}">
                        <a16:creationId xmlns:a16="http://schemas.microsoft.com/office/drawing/2014/main" id="{5E1276E2-430E-4A96-86AF-32E6C6CACC7A}"/>
                      </a:ext>
                    </a:extLst>
                  </p:cNvPr>
                  <p:cNvSpPr/>
                  <p:nvPr/>
                </p:nvSpPr>
                <p:spPr>
                  <a:xfrm rot="11319061">
                    <a:off x="5066329" y="377069"/>
                    <a:ext cx="503925" cy="1244756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DF1BAC1F-BD48-40E6-AC1F-3ACFEAAA735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77162" y="1141092"/>
                    <a:ext cx="115979" cy="537379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B73E93E0-8B97-47E3-8B33-FDD2B9AF73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54582" y="1353971"/>
                    <a:ext cx="86470" cy="556361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8E8FF08C-D61B-4FCD-B0A8-A9F578BF44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03629" y="1685903"/>
                    <a:ext cx="86470" cy="556361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AF37527C-ECF0-4017-AD99-844170D9B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59515" y="2131759"/>
                    <a:ext cx="63463" cy="595328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DE22B85-6011-414B-B7CE-A2E83F1AC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1438" y="2509424"/>
                    <a:ext cx="51371" cy="602870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8D4FC6EC-65E5-4028-935B-97C3064D79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6026" y="2664998"/>
                    <a:ext cx="27222" cy="600489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F9AE61-4BF4-4420-9BD7-2B264FEED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3287" y="2617373"/>
                    <a:ext cx="0" cy="607610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Isosceles Triangle 65">
                  <a:extLst>
                    <a:ext uri="{FF2B5EF4-FFF2-40B4-BE49-F238E27FC236}">
                      <a16:creationId xmlns:a16="http://schemas.microsoft.com/office/drawing/2014/main" id="{88DD62D5-9B8F-46FC-955F-82E97AF988CB}"/>
                    </a:ext>
                  </a:extLst>
                </p:cNvPr>
                <p:cNvSpPr/>
                <p:nvPr/>
              </p:nvSpPr>
              <p:spPr>
                <a:xfrm>
                  <a:off x="5150119" y="4034099"/>
                  <a:ext cx="62541" cy="82452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67" name="Isosceles Triangle 66">
                  <a:extLst>
                    <a:ext uri="{FF2B5EF4-FFF2-40B4-BE49-F238E27FC236}">
                      <a16:creationId xmlns:a16="http://schemas.microsoft.com/office/drawing/2014/main" id="{01AC947C-2166-4BE9-8C1F-57ADB6C8FFA4}"/>
                    </a:ext>
                  </a:extLst>
                </p:cNvPr>
                <p:cNvSpPr/>
                <p:nvPr/>
              </p:nvSpPr>
              <p:spPr>
                <a:xfrm>
                  <a:off x="5161104" y="4344784"/>
                  <a:ext cx="76174" cy="83474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6BDDF497-5C7C-499F-810D-14DD0A11E368}"/>
                    </a:ext>
                  </a:extLst>
                </p:cNvPr>
                <p:cNvSpPr/>
                <p:nvPr/>
              </p:nvSpPr>
              <p:spPr>
                <a:xfrm>
                  <a:off x="5149637" y="4687426"/>
                  <a:ext cx="119023" cy="949399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69" name="Isosceles Triangle 68">
                  <a:extLst>
                    <a:ext uri="{FF2B5EF4-FFF2-40B4-BE49-F238E27FC236}">
                      <a16:creationId xmlns:a16="http://schemas.microsoft.com/office/drawing/2014/main" id="{638562C8-8584-482E-A6E0-5FF27F3F4CBB}"/>
                    </a:ext>
                  </a:extLst>
                </p:cNvPr>
                <p:cNvSpPr/>
                <p:nvPr/>
              </p:nvSpPr>
              <p:spPr>
                <a:xfrm>
                  <a:off x="5076460" y="4834953"/>
                  <a:ext cx="321635" cy="120785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70" name="Isosceles Triangle 69">
                  <a:extLst>
                    <a:ext uri="{FF2B5EF4-FFF2-40B4-BE49-F238E27FC236}">
                      <a16:creationId xmlns:a16="http://schemas.microsoft.com/office/drawing/2014/main" id="{0D01B221-B1D7-4A6A-A5F7-0D798B074BB0}"/>
                    </a:ext>
                  </a:extLst>
                </p:cNvPr>
                <p:cNvSpPr/>
                <p:nvPr/>
              </p:nvSpPr>
              <p:spPr>
                <a:xfrm>
                  <a:off x="5114369" y="5285686"/>
                  <a:ext cx="321635" cy="120785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71" name="Isosceles Triangle 70">
                  <a:extLst>
                    <a:ext uri="{FF2B5EF4-FFF2-40B4-BE49-F238E27FC236}">
                      <a16:creationId xmlns:a16="http://schemas.microsoft.com/office/drawing/2014/main" id="{1AEA46D5-298A-4E13-8869-8E05AF31B787}"/>
                    </a:ext>
                  </a:extLst>
                </p:cNvPr>
                <p:cNvSpPr/>
                <p:nvPr/>
              </p:nvSpPr>
              <p:spPr>
                <a:xfrm rot="20414577">
                  <a:off x="5245581" y="5350381"/>
                  <a:ext cx="321635" cy="120785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D483C7C1-351F-4B42-9CFE-43F359966566}"/>
                    </a:ext>
                  </a:extLst>
                </p:cNvPr>
                <p:cNvSpPr/>
                <p:nvPr/>
              </p:nvSpPr>
              <p:spPr>
                <a:xfrm rot="20414577">
                  <a:off x="5431555" y="6070065"/>
                  <a:ext cx="294879" cy="47100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C166EA39-AEC6-4A76-AEDC-BF3754F59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2387" y="5317423"/>
                  <a:ext cx="167122" cy="625537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AFE44AEB-BA04-49D5-8232-E6655B7CB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98095" y="5753100"/>
                  <a:ext cx="150218" cy="350044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842F37-CEBF-421D-B124-FF6C861ABB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3195" y="5499916"/>
                  <a:ext cx="77078" cy="253184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08FAB2D-A4F9-4F92-AA7F-43083B698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1118" y="5359588"/>
                  <a:ext cx="50693" cy="26710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1B113C6-90A7-458F-98BB-3288C5C7E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1613" y="5174456"/>
                  <a:ext cx="39972" cy="264423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BACE64F-1638-4F57-AEAD-2F0F6F11D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0644" y="4984451"/>
                  <a:ext cx="39972" cy="264423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90116C65-302D-4049-B48A-B1951DEE2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9151" y="4529666"/>
                  <a:ext cx="56268" cy="46619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B04D2B6-0DFB-4038-85A5-419C74F22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58992" y="4200676"/>
                  <a:ext cx="56268" cy="46619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6D0599E6-6812-44A8-96B5-04A7E63FA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7490" y="4194910"/>
                  <a:ext cx="25239" cy="26386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A5E43140-2B85-4F24-8516-749D5F1F592F}"/>
                    </a:ext>
                  </a:extLst>
                </p:cNvPr>
                <p:cNvGrpSpPr/>
                <p:nvPr/>
              </p:nvGrpSpPr>
              <p:grpSpPr>
                <a:xfrm>
                  <a:off x="5183169" y="179740"/>
                  <a:ext cx="900000" cy="6480000"/>
                  <a:chOff x="5202131" y="236891"/>
                  <a:chExt cx="919137" cy="6315519"/>
                </a:xfrm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6EAF448A-DDF2-4EB9-9AE6-9BFEE85B0708}"/>
                      </a:ext>
                    </a:extLst>
                  </p:cNvPr>
                  <p:cNvSpPr/>
                  <p:nvPr/>
                </p:nvSpPr>
                <p:spPr>
                  <a:xfrm>
                    <a:off x="5320576" y="236891"/>
                    <a:ext cx="739101" cy="1686665"/>
                  </a:xfrm>
                  <a:custGeom>
                    <a:avLst/>
                    <a:gdLst>
                      <a:gd name="connsiteX0" fmla="*/ 739101 w 739101"/>
                      <a:gd name="connsiteY0" fmla="*/ 0 h 1686665"/>
                      <a:gd name="connsiteX1" fmla="*/ 587490 w 739101"/>
                      <a:gd name="connsiteY1" fmla="*/ 61592 h 1686665"/>
                      <a:gd name="connsiteX2" fmla="*/ 469045 w 739101"/>
                      <a:gd name="connsiteY2" fmla="*/ 175300 h 1686665"/>
                      <a:gd name="connsiteX3" fmla="*/ 383764 w 739101"/>
                      <a:gd name="connsiteY3" fmla="*/ 312697 h 1686665"/>
                      <a:gd name="connsiteX4" fmla="*/ 279532 w 739101"/>
                      <a:gd name="connsiteY4" fmla="*/ 544850 h 1686665"/>
                      <a:gd name="connsiteX5" fmla="*/ 184775 w 739101"/>
                      <a:gd name="connsiteY5" fmla="*/ 810168 h 1686665"/>
                      <a:gd name="connsiteX6" fmla="*/ 94757 w 739101"/>
                      <a:gd name="connsiteY6" fmla="*/ 1160767 h 1686665"/>
                      <a:gd name="connsiteX7" fmla="*/ 0 w 739101"/>
                      <a:gd name="connsiteY7" fmla="*/ 1686665 h 168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9101" h="1686665">
                        <a:moveTo>
                          <a:pt x="739101" y="0"/>
                        </a:moveTo>
                        <a:cubicBezTo>
                          <a:pt x="685800" y="16187"/>
                          <a:pt x="632499" y="32375"/>
                          <a:pt x="587490" y="61592"/>
                        </a:cubicBezTo>
                        <a:cubicBezTo>
                          <a:pt x="542481" y="90809"/>
                          <a:pt x="502999" y="133449"/>
                          <a:pt x="469045" y="175300"/>
                        </a:cubicBezTo>
                        <a:cubicBezTo>
                          <a:pt x="435091" y="217151"/>
                          <a:pt x="415349" y="251105"/>
                          <a:pt x="383764" y="312697"/>
                        </a:cubicBezTo>
                        <a:cubicBezTo>
                          <a:pt x="352179" y="374289"/>
                          <a:pt x="312697" y="461938"/>
                          <a:pt x="279532" y="544850"/>
                        </a:cubicBezTo>
                        <a:cubicBezTo>
                          <a:pt x="246367" y="627762"/>
                          <a:pt x="215571" y="707515"/>
                          <a:pt x="184775" y="810168"/>
                        </a:cubicBezTo>
                        <a:cubicBezTo>
                          <a:pt x="153979" y="912821"/>
                          <a:pt x="125553" y="1014684"/>
                          <a:pt x="94757" y="1160767"/>
                        </a:cubicBezTo>
                        <a:cubicBezTo>
                          <a:pt x="63961" y="1306850"/>
                          <a:pt x="31980" y="1496757"/>
                          <a:pt x="0" y="1686665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AC0E43B2-7BC8-418A-AC94-C971A2997CF5}"/>
                      </a:ext>
                    </a:extLst>
                  </p:cNvPr>
                  <p:cNvSpPr/>
                  <p:nvPr/>
                </p:nvSpPr>
                <p:spPr>
                  <a:xfrm>
                    <a:off x="5202131" y="1914081"/>
                    <a:ext cx="118445" cy="2193612"/>
                  </a:xfrm>
                  <a:custGeom>
                    <a:avLst/>
                    <a:gdLst>
                      <a:gd name="connsiteX0" fmla="*/ 118445 w 118445"/>
                      <a:gd name="connsiteY0" fmla="*/ 0 h 2193612"/>
                      <a:gd name="connsiteX1" fmla="*/ 85280 w 118445"/>
                      <a:gd name="connsiteY1" fmla="*/ 217940 h 2193612"/>
                      <a:gd name="connsiteX2" fmla="*/ 47378 w 118445"/>
                      <a:gd name="connsiteY2" fmla="*/ 544850 h 2193612"/>
                      <a:gd name="connsiteX3" fmla="*/ 14213 w 118445"/>
                      <a:gd name="connsiteY3" fmla="*/ 938089 h 2193612"/>
                      <a:gd name="connsiteX4" fmla="*/ 9475 w 118445"/>
                      <a:gd name="connsiteY4" fmla="*/ 1160767 h 2193612"/>
                      <a:gd name="connsiteX5" fmla="*/ 4737 w 118445"/>
                      <a:gd name="connsiteY5" fmla="*/ 1440298 h 2193612"/>
                      <a:gd name="connsiteX6" fmla="*/ 0 w 118445"/>
                      <a:gd name="connsiteY6" fmla="*/ 1705616 h 2193612"/>
                      <a:gd name="connsiteX7" fmla="*/ 4737 w 118445"/>
                      <a:gd name="connsiteY7" fmla="*/ 1951983 h 2193612"/>
                      <a:gd name="connsiteX8" fmla="*/ 18951 w 118445"/>
                      <a:gd name="connsiteY8" fmla="*/ 2193612 h 219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8445" h="2193612">
                        <a:moveTo>
                          <a:pt x="118445" y="0"/>
                        </a:moveTo>
                        <a:cubicBezTo>
                          <a:pt x="107784" y="63566"/>
                          <a:pt x="97124" y="127132"/>
                          <a:pt x="85280" y="217940"/>
                        </a:cubicBezTo>
                        <a:cubicBezTo>
                          <a:pt x="73436" y="308748"/>
                          <a:pt x="59222" y="424825"/>
                          <a:pt x="47378" y="544850"/>
                        </a:cubicBezTo>
                        <a:cubicBezTo>
                          <a:pt x="35534" y="664875"/>
                          <a:pt x="20530" y="835436"/>
                          <a:pt x="14213" y="938089"/>
                        </a:cubicBezTo>
                        <a:cubicBezTo>
                          <a:pt x="7896" y="1040742"/>
                          <a:pt x="11054" y="1077066"/>
                          <a:pt x="9475" y="1160767"/>
                        </a:cubicBezTo>
                        <a:cubicBezTo>
                          <a:pt x="7896" y="1244468"/>
                          <a:pt x="6316" y="1349490"/>
                          <a:pt x="4737" y="1440298"/>
                        </a:cubicBezTo>
                        <a:cubicBezTo>
                          <a:pt x="3158" y="1531106"/>
                          <a:pt x="0" y="1620335"/>
                          <a:pt x="0" y="1705616"/>
                        </a:cubicBezTo>
                        <a:cubicBezTo>
                          <a:pt x="0" y="1790897"/>
                          <a:pt x="1579" y="1870650"/>
                          <a:pt x="4737" y="1951983"/>
                        </a:cubicBezTo>
                        <a:cubicBezTo>
                          <a:pt x="7895" y="2033316"/>
                          <a:pt x="14213" y="2135969"/>
                          <a:pt x="18951" y="2193612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F169B860-93C0-46AA-A160-23157D6F233E}"/>
                      </a:ext>
                    </a:extLst>
                  </p:cNvPr>
                  <p:cNvSpPr/>
                  <p:nvPr/>
                </p:nvSpPr>
                <p:spPr>
                  <a:xfrm>
                    <a:off x="5216344" y="4098218"/>
                    <a:ext cx="487996" cy="2070429"/>
                  </a:xfrm>
                  <a:custGeom>
                    <a:avLst/>
                    <a:gdLst>
                      <a:gd name="connsiteX0" fmla="*/ 0 w 487996"/>
                      <a:gd name="connsiteY0" fmla="*/ 0 h 2070429"/>
                      <a:gd name="connsiteX1" fmla="*/ 18951 w 487996"/>
                      <a:gd name="connsiteY1" fmla="*/ 189513 h 2070429"/>
                      <a:gd name="connsiteX2" fmla="*/ 33165 w 487996"/>
                      <a:gd name="connsiteY2" fmla="*/ 383763 h 2070429"/>
                      <a:gd name="connsiteX3" fmla="*/ 71067 w 487996"/>
                      <a:gd name="connsiteY3" fmla="*/ 672771 h 2070429"/>
                      <a:gd name="connsiteX4" fmla="*/ 99494 w 487996"/>
                      <a:gd name="connsiteY4" fmla="*/ 885973 h 2070429"/>
                      <a:gd name="connsiteX5" fmla="*/ 156348 w 487996"/>
                      <a:gd name="connsiteY5" fmla="*/ 1189193 h 2070429"/>
                      <a:gd name="connsiteX6" fmla="*/ 222678 w 487996"/>
                      <a:gd name="connsiteY6" fmla="*/ 1501890 h 2070429"/>
                      <a:gd name="connsiteX7" fmla="*/ 360075 w 487996"/>
                      <a:gd name="connsiteY7" fmla="*/ 1828800 h 2070429"/>
                      <a:gd name="connsiteX8" fmla="*/ 487996 w 487996"/>
                      <a:gd name="connsiteY8" fmla="*/ 2070429 h 207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7996" h="2070429">
                        <a:moveTo>
                          <a:pt x="0" y="0"/>
                        </a:moveTo>
                        <a:cubicBezTo>
                          <a:pt x="6712" y="62776"/>
                          <a:pt x="13424" y="125553"/>
                          <a:pt x="18951" y="189513"/>
                        </a:cubicBezTo>
                        <a:cubicBezTo>
                          <a:pt x="24478" y="253473"/>
                          <a:pt x="24479" y="303220"/>
                          <a:pt x="33165" y="383763"/>
                        </a:cubicBezTo>
                        <a:cubicBezTo>
                          <a:pt x="41851" y="464306"/>
                          <a:pt x="60012" y="589069"/>
                          <a:pt x="71067" y="672771"/>
                        </a:cubicBezTo>
                        <a:cubicBezTo>
                          <a:pt x="82122" y="756473"/>
                          <a:pt x="85280" y="799903"/>
                          <a:pt x="99494" y="885973"/>
                        </a:cubicBezTo>
                        <a:cubicBezTo>
                          <a:pt x="113708" y="972043"/>
                          <a:pt x="135817" y="1086540"/>
                          <a:pt x="156348" y="1189193"/>
                        </a:cubicBezTo>
                        <a:cubicBezTo>
                          <a:pt x="176879" y="1291846"/>
                          <a:pt x="188724" y="1395289"/>
                          <a:pt x="222678" y="1501890"/>
                        </a:cubicBezTo>
                        <a:cubicBezTo>
                          <a:pt x="256632" y="1608491"/>
                          <a:pt x="315855" y="1734044"/>
                          <a:pt x="360075" y="1828800"/>
                        </a:cubicBezTo>
                        <a:cubicBezTo>
                          <a:pt x="404295" y="1923556"/>
                          <a:pt x="443776" y="2000151"/>
                          <a:pt x="487996" y="2070429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989AEDC6-3315-4806-B5F2-00DC8816D590}"/>
                      </a:ext>
                    </a:extLst>
                  </p:cNvPr>
                  <p:cNvSpPr/>
                  <p:nvPr/>
                </p:nvSpPr>
                <p:spPr>
                  <a:xfrm>
                    <a:off x="5690126" y="6154433"/>
                    <a:ext cx="431142" cy="397977"/>
                  </a:xfrm>
                  <a:custGeom>
                    <a:avLst/>
                    <a:gdLst>
                      <a:gd name="connsiteX0" fmla="*/ 0 w 431142"/>
                      <a:gd name="connsiteY0" fmla="*/ 0 h 397977"/>
                      <a:gd name="connsiteX1" fmla="*/ 85281 w 431142"/>
                      <a:gd name="connsiteY1" fmla="*/ 123183 h 397977"/>
                      <a:gd name="connsiteX2" fmla="*/ 175300 w 431142"/>
                      <a:gd name="connsiteY2" fmla="*/ 232153 h 397977"/>
                      <a:gd name="connsiteX3" fmla="*/ 307959 w 431142"/>
                      <a:gd name="connsiteY3" fmla="*/ 336385 h 397977"/>
                      <a:gd name="connsiteX4" fmla="*/ 431142 w 431142"/>
                      <a:gd name="connsiteY4" fmla="*/ 397977 h 39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142" h="397977">
                        <a:moveTo>
                          <a:pt x="0" y="0"/>
                        </a:moveTo>
                        <a:cubicBezTo>
                          <a:pt x="28032" y="42245"/>
                          <a:pt x="56064" y="84491"/>
                          <a:pt x="85281" y="123183"/>
                        </a:cubicBezTo>
                        <a:cubicBezTo>
                          <a:pt x="114498" y="161875"/>
                          <a:pt x="138187" y="196619"/>
                          <a:pt x="175300" y="232153"/>
                        </a:cubicBezTo>
                        <a:cubicBezTo>
                          <a:pt x="212413" y="267687"/>
                          <a:pt x="265319" y="308748"/>
                          <a:pt x="307959" y="336385"/>
                        </a:cubicBezTo>
                        <a:cubicBezTo>
                          <a:pt x="350599" y="364022"/>
                          <a:pt x="390870" y="380999"/>
                          <a:pt x="431142" y="397977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D6BE2C6-868B-40FA-B89B-186FE2B109D2}"/>
                  </a:ext>
                </a:extLst>
              </p:cNvPr>
              <p:cNvGrpSpPr/>
              <p:nvPr/>
            </p:nvGrpSpPr>
            <p:grpSpPr>
              <a:xfrm>
                <a:off x="2399257" y="409696"/>
                <a:ext cx="8472676" cy="5480314"/>
                <a:chOff x="2399257" y="409696"/>
                <a:chExt cx="8472676" cy="548031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FD24F81-16D1-4170-BBB6-6EBAB2FCE0D7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DD3E2ED-7FE4-4260-A266-65F15A9B275A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9C4BDED-3FBD-498A-A1C9-C3FF2438EAB7}"/>
                    </a:ext>
                  </a:extLst>
                </p:cNvPr>
                <p:cNvSpPr txBox="1"/>
                <p:nvPr/>
              </p:nvSpPr>
              <p:spPr>
                <a:xfrm rot="16200000">
                  <a:off x="3047063" y="3350022"/>
                  <a:ext cx="2087046" cy="393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60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60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60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6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A53EA9-4CD5-4585-A1C1-9536EB451FD6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655027" cy="390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60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6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5B568E-56DC-4720-84F0-9489E4091A90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1899253" cy="390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60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6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FFE4354-5432-4FB3-A33A-D93616C51E5C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3" name="Picture 2" descr="Resultado de imagen para atomo png">
                  <a:extLst>
                    <a:ext uri="{FF2B5EF4-FFF2-40B4-BE49-F238E27FC236}">
                      <a16:creationId xmlns:a16="http://schemas.microsoft.com/office/drawing/2014/main" id="{3CA277AE-0B41-4921-AEB0-EADF48D7BD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 descr="Resultado de imagen para atomo png">
                  <a:extLst>
                    <a:ext uri="{FF2B5EF4-FFF2-40B4-BE49-F238E27FC236}">
                      <a16:creationId xmlns:a16="http://schemas.microsoft.com/office/drawing/2014/main" id="{BB2F2AB9-E45F-4D51-B27F-D5B4795BC4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" descr="Resultado de imagen para atomo png">
                  <a:extLst>
                    <a:ext uri="{FF2B5EF4-FFF2-40B4-BE49-F238E27FC236}">
                      <a16:creationId xmlns:a16="http://schemas.microsoft.com/office/drawing/2014/main" id="{44A28E2B-82C3-4B42-9290-9D69802010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 descr="Resultado de imagen para atomo png">
                  <a:extLst>
                    <a:ext uri="{FF2B5EF4-FFF2-40B4-BE49-F238E27FC236}">
                      <a16:creationId xmlns:a16="http://schemas.microsoft.com/office/drawing/2014/main" id="{FAB7DB99-DDFC-486E-921D-C6514772A3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 descr="Resultado de imagen para atomo png">
                  <a:extLst>
                    <a:ext uri="{FF2B5EF4-FFF2-40B4-BE49-F238E27FC236}">
                      <a16:creationId xmlns:a16="http://schemas.microsoft.com/office/drawing/2014/main" id="{E8FD270F-2685-48E2-9812-DF806B3B73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 descr="Resultado de imagen para atomo png">
                  <a:extLst>
                    <a:ext uri="{FF2B5EF4-FFF2-40B4-BE49-F238E27FC236}">
                      <a16:creationId xmlns:a16="http://schemas.microsoft.com/office/drawing/2014/main" id="{21DC43CF-F60B-469C-92CD-EA2CDF0CF5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 descr="Resultado de imagen para atomo png">
                  <a:extLst>
                    <a:ext uri="{FF2B5EF4-FFF2-40B4-BE49-F238E27FC236}">
                      <a16:creationId xmlns:a16="http://schemas.microsoft.com/office/drawing/2014/main" id="{8A0BC4FD-1A3B-4CFD-B822-FBF48B3A9B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 descr="Resultado de imagen para atomo png">
                  <a:extLst>
                    <a:ext uri="{FF2B5EF4-FFF2-40B4-BE49-F238E27FC236}">
                      <a16:creationId xmlns:a16="http://schemas.microsoft.com/office/drawing/2014/main" id="{7BFD4F5C-46EA-40D2-8A8B-6D00944C8E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Resultado de imagen para atomo png">
                  <a:extLst>
                    <a:ext uri="{FF2B5EF4-FFF2-40B4-BE49-F238E27FC236}">
                      <a16:creationId xmlns:a16="http://schemas.microsoft.com/office/drawing/2014/main" id="{79CAB1F1-53B3-4F5E-90A3-357761A515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 descr="Resultado de imagen para atomo png">
                  <a:extLst>
                    <a:ext uri="{FF2B5EF4-FFF2-40B4-BE49-F238E27FC236}">
                      <a16:creationId xmlns:a16="http://schemas.microsoft.com/office/drawing/2014/main" id="{9F04BE1D-1729-4765-BCFA-0A8066461D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 descr="Resultado de imagen para atomo png">
                  <a:extLst>
                    <a:ext uri="{FF2B5EF4-FFF2-40B4-BE49-F238E27FC236}">
                      <a16:creationId xmlns:a16="http://schemas.microsoft.com/office/drawing/2014/main" id="{9F29CFAC-AE78-4D6F-808A-2C4693DD88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 descr="Resultado de imagen para atomo png">
                  <a:extLst>
                    <a:ext uri="{FF2B5EF4-FFF2-40B4-BE49-F238E27FC236}">
                      <a16:creationId xmlns:a16="http://schemas.microsoft.com/office/drawing/2014/main" id="{8896E401-37B0-4296-AA0F-9B8FCD2F20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Resultado de imagen para atomo png">
                  <a:extLst>
                    <a:ext uri="{FF2B5EF4-FFF2-40B4-BE49-F238E27FC236}">
                      <a16:creationId xmlns:a16="http://schemas.microsoft.com/office/drawing/2014/main" id="{943C5260-A4B1-4F86-9CA0-E6D3D17FF0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Resultado de imagen para atomo png">
                  <a:extLst>
                    <a:ext uri="{FF2B5EF4-FFF2-40B4-BE49-F238E27FC236}">
                      <a16:creationId xmlns:a16="http://schemas.microsoft.com/office/drawing/2014/main" id="{5256B8C8-BB9A-4E96-B255-A0046B0EE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Resultado de imagen para atomo png">
                  <a:extLst>
                    <a:ext uri="{FF2B5EF4-FFF2-40B4-BE49-F238E27FC236}">
                      <a16:creationId xmlns:a16="http://schemas.microsoft.com/office/drawing/2014/main" id="{D09B487E-DA6E-4FC5-A901-D4A6469C40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 descr="Resultado de imagen para atomo png">
                  <a:extLst>
                    <a:ext uri="{FF2B5EF4-FFF2-40B4-BE49-F238E27FC236}">
                      <a16:creationId xmlns:a16="http://schemas.microsoft.com/office/drawing/2014/main" id="{A74384C9-B066-4A1D-9911-E6F7E96D9F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 descr="Resultado de imagen para atomo png">
                  <a:extLst>
                    <a:ext uri="{FF2B5EF4-FFF2-40B4-BE49-F238E27FC236}">
                      <a16:creationId xmlns:a16="http://schemas.microsoft.com/office/drawing/2014/main" id="{A396F220-7EA8-42AF-9FAB-E8440C8307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Resultado de imagen para atomo png">
                  <a:extLst>
                    <a:ext uri="{FF2B5EF4-FFF2-40B4-BE49-F238E27FC236}">
                      <a16:creationId xmlns:a16="http://schemas.microsoft.com/office/drawing/2014/main" id="{0F849658-9ED2-4111-92CD-96568456D4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Resultado de imagen para atomo png">
                  <a:extLst>
                    <a:ext uri="{FF2B5EF4-FFF2-40B4-BE49-F238E27FC236}">
                      <a16:creationId xmlns:a16="http://schemas.microsoft.com/office/drawing/2014/main" id="{6C2B3AAC-CAEB-4EC6-A974-5B98FAE061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Resultado de imagen para atomo png">
                  <a:extLst>
                    <a:ext uri="{FF2B5EF4-FFF2-40B4-BE49-F238E27FC236}">
                      <a16:creationId xmlns:a16="http://schemas.microsoft.com/office/drawing/2014/main" id="{11D9A8AC-770F-4A29-94FE-8B2C9CAC1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Resultado de imagen para atomo png">
                  <a:extLst>
                    <a:ext uri="{FF2B5EF4-FFF2-40B4-BE49-F238E27FC236}">
                      <a16:creationId xmlns:a16="http://schemas.microsoft.com/office/drawing/2014/main" id="{46DF1301-2BAA-41AB-9D61-914D05B5ED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Resultado de imagen para atomo png">
                  <a:extLst>
                    <a:ext uri="{FF2B5EF4-FFF2-40B4-BE49-F238E27FC236}">
                      <a16:creationId xmlns:a16="http://schemas.microsoft.com/office/drawing/2014/main" id="{9A3ED98F-B6EF-4B8F-B2CB-4662778B83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 descr="Resultado de imagen para atomo png">
                  <a:extLst>
                    <a:ext uri="{FF2B5EF4-FFF2-40B4-BE49-F238E27FC236}">
                      <a16:creationId xmlns:a16="http://schemas.microsoft.com/office/drawing/2014/main" id="{59528DBB-EEB3-43C0-8187-0840DC10ED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 descr="Resultado de imagen para atomo png">
                  <a:extLst>
                    <a:ext uri="{FF2B5EF4-FFF2-40B4-BE49-F238E27FC236}">
                      <a16:creationId xmlns:a16="http://schemas.microsoft.com/office/drawing/2014/main" id="{8788FD9B-B048-40D3-9BEE-288DB216FC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Resultado de imagen para atomo png">
                  <a:extLst>
                    <a:ext uri="{FF2B5EF4-FFF2-40B4-BE49-F238E27FC236}">
                      <a16:creationId xmlns:a16="http://schemas.microsoft.com/office/drawing/2014/main" id="{F625E0D3-186F-401E-B368-6CD4DF49D1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A8128EA-8E05-43DC-BA66-BCB11A400060}"/>
                    </a:ext>
                  </a:extLst>
                </p:cNvPr>
                <p:cNvSpPr/>
                <p:nvPr/>
              </p:nvSpPr>
              <p:spPr>
                <a:xfrm>
                  <a:off x="2399257" y="2894926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06DB505-09CA-445D-BF3D-AA2A993D0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05687" y="1234306"/>
                  <a:ext cx="1070463" cy="16466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EB967A8-80EF-4B1F-BE6C-2CAC905A7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4600" y="949825"/>
                  <a:ext cx="3691866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16A4257-DE71-4EC1-AD8E-CB03A16B9E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33465" y="409696"/>
                      <a:ext cx="689584" cy="4264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6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6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66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30C468AD-7038-49E0-87BD-0BFF60BB67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3465" y="409696"/>
                      <a:ext cx="689584" cy="42648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F5FC1AB8-68EC-456F-9422-121BB4102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2328" y="3355176"/>
                  <a:ext cx="1069942" cy="25348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0F84DC7-E2AF-45E1-BBBB-849802BABE7E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B8BBB11-C140-4A4C-BE01-56EBF5201B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6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6579550D-6A1C-49A8-90CB-E6729F146A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45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CD0B60F5-0579-44BF-8E1B-7922B7B7A6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255809" y="3014142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C122C72A-32D6-4015-96FF-FBCC7123A5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17548" y="2977276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6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14A276D3-3C2B-446B-B44F-3271554EAB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7548" y="2977276"/>
                      <a:ext cx="753732" cy="4001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47" name="Picture 2" descr="Resultado de imagen para atomo png">
                  <a:extLst>
                    <a:ext uri="{FF2B5EF4-FFF2-40B4-BE49-F238E27FC236}">
                      <a16:creationId xmlns:a16="http://schemas.microsoft.com/office/drawing/2014/main" id="{63A7732C-7F20-4A82-A0BF-9EE910FC64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Resultado de imagen para atomo png">
                  <a:extLst>
                    <a:ext uri="{FF2B5EF4-FFF2-40B4-BE49-F238E27FC236}">
                      <a16:creationId xmlns:a16="http://schemas.microsoft.com/office/drawing/2014/main" id="{0578ECC0-AE8D-4AD5-90B4-6C36A2E36C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F8BDD310-7F21-4950-8086-896EEC496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6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5" name="TextBox 184">
                      <a:extLst>
                        <a:ext uri="{FF2B5EF4-FFF2-40B4-BE49-F238E27FC236}">
                          <a16:creationId xmlns:a16="http://schemas.microsoft.com/office/drawing/2014/main" id="{5ED80310-DE86-4500-BCDD-62A59261E5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36029B2-50DA-4896-A946-4435BDDA41BE}"/>
                    </a:ext>
                  </a:extLst>
                </p:cNvPr>
                <p:cNvSpPr/>
                <p:nvPr/>
              </p:nvSpPr>
              <p:spPr>
                <a:xfrm rot="5400000">
                  <a:off x="5732777" y="3469681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C7F57B3C-A1F0-4C83-ADCE-3B04B7E41E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3909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6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7" name="TextBox 186">
                      <a:extLst>
                        <a:ext uri="{FF2B5EF4-FFF2-40B4-BE49-F238E27FC236}">
                          <a16:creationId xmlns:a16="http://schemas.microsoft.com/office/drawing/2014/main" id="{5B1DF17C-E590-4346-9E30-D45FDFE85E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39094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8A170E3-5044-4644-B84B-914446835360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1918482-6619-4237-ADCA-429551FEAF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918019" cy="76195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6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6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6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6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6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6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6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9" name="TextBox 188">
                      <a:extLst>
                        <a:ext uri="{FF2B5EF4-FFF2-40B4-BE49-F238E27FC236}">
                          <a16:creationId xmlns:a16="http://schemas.microsoft.com/office/drawing/2014/main" id="{6E0FAC17-BFB3-4515-94A3-0361186324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918019" cy="76195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3F4324CB-49CD-4CF0-880C-675027E6347D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3F40A9B3-6E94-4505-B7ED-7D09ED73EA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01141" cy="7463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6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6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6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6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6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1" name="TextBox 190">
                      <a:extLst>
                        <a:ext uri="{FF2B5EF4-FFF2-40B4-BE49-F238E27FC236}">
                          <a16:creationId xmlns:a16="http://schemas.microsoft.com/office/drawing/2014/main" id="{6E9B06B9-4FDA-451B-9A39-2DBFBC0CC5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01141" cy="74635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106" name="Picture 105" descr="Diagram, schematic&#10;&#10;Description automatically generated">
            <a:extLst>
              <a:ext uri="{FF2B5EF4-FFF2-40B4-BE49-F238E27FC236}">
                <a16:creationId xmlns:a16="http://schemas.microsoft.com/office/drawing/2014/main" id="{C0919394-C00B-4EF0-A5F8-68873A0E6C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3" y="3552107"/>
            <a:ext cx="20164639" cy="20164639"/>
          </a:xfrm>
          <a:prstGeom prst="rect">
            <a:avLst/>
          </a:prstGeom>
        </p:spPr>
      </p:pic>
      <p:sp>
        <p:nvSpPr>
          <p:cNvPr id="112" name="Título 74">
            <a:extLst>
              <a:ext uri="{FF2B5EF4-FFF2-40B4-BE49-F238E27FC236}">
                <a16:creationId xmlns:a16="http://schemas.microsoft.com/office/drawing/2014/main" id="{3D2B5EDE-13F0-48B5-9B26-2C9B822383A0}"/>
              </a:ext>
            </a:extLst>
          </p:cNvPr>
          <p:cNvSpPr txBox="1">
            <a:spLocks/>
          </p:cNvSpPr>
          <p:nvPr/>
        </p:nvSpPr>
        <p:spPr>
          <a:xfrm>
            <a:off x="26582880" y="4621574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Densidad de masa columnar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7D40EC-2604-4068-AC5B-E79331FB723C}"/>
                  </a:ext>
                </a:extLst>
              </p:cNvPr>
              <p:cNvSpPr txBox="1"/>
              <p:nvPr/>
            </p:nvSpPr>
            <p:spPr>
              <a:xfrm>
                <a:off x="40828389" y="3381112"/>
                <a:ext cx="8519967" cy="3734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8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8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r>
                        <a:rPr lang="es-ES" sz="8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s-ES" sz="8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s-ES" sz="8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8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s-419" sz="8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7D40EC-2604-4068-AC5B-E79331FB7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8389" y="3381112"/>
                <a:ext cx="8519967" cy="37344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78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3CE933-6A80-4626-8DD3-CD310FE036C5}"/>
              </a:ext>
            </a:extLst>
          </p:cNvPr>
          <p:cNvGrpSpPr/>
          <p:nvPr/>
        </p:nvGrpSpPr>
        <p:grpSpPr>
          <a:xfrm>
            <a:off x="17101819" y="-3598200"/>
            <a:ext cx="36000000" cy="36000000"/>
            <a:chOff x="6265964" y="-841167"/>
            <a:chExt cx="8857991" cy="8976872"/>
          </a:xfrm>
        </p:grpSpPr>
        <p:pic>
          <p:nvPicPr>
            <p:cNvPr id="3" name="Picture 6" descr="Resultado de imagen para corona solar png">
              <a:extLst>
                <a:ext uri="{FF2B5EF4-FFF2-40B4-BE49-F238E27FC236}">
                  <a16:creationId xmlns:a16="http://schemas.microsoft.com/office/drawing/2014/main" id="{92D9961A-1795-4933-A781-690BBDA4C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5964" y="-841167"/>
              <a:ext cx="8857991" cy="8976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Resultado de imagen para sistema estrellas binario">
              <a:extLst>
                <a:ext uri="{FF2B5EF4-FFF2-40B4-BE49-F238E27FC236}">
                  <a16:creationId xmlns:a16="http://schemas.microsoft.com/office/drawing/2014/main" id="{4866E372-F845-469F-94AC-B3CDFD9474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7743856" y="3154252"/>
              <a:ext cx="736622" cy="83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Resultado de imagen para estrella astronomia png">
              <a:extLst>
                <a:ext uri="{FF2B5EF4-FFF2-40B4-BE49-F238E27FC236}">
                  <a16:creationId xmlns:a16="http://schemas.microsoft.com/office/drawing/2014/main" id="{1F375654-22E0-484A-8E2C-1ABF5774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2617" y="1187536"/>
              <a:ext cx="4932298" cy="4967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29EBDE-52E3-4A0D-8990-11861CB2723F}"/>
                </a:ext>
              </a:extLst>
            </p:cNvPr>
            <p:cNvCxnSpPr>
              <a:cxnSpLocks/>
            </p:cNvCxnSpPr>
            <p:nvPr/>
          </p:nvCxnSpPr>
          <p:spPr>
            <a:xfrm>
              <a:off x="7671450" y="3579329"/>
              <a:ext cx="54000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D88135-0164-4ECC-B06B-B8429C22F415}"/>
              </a:ext>
            </a:extLst>
          </p:cNvPr>
          <p:cNvSpPr txBox="1"/>
          <p:nvPr/>
        </p:nvSpPr>
        <p:spPr>
          <a:xfrm>
            <a:off x="6211566" y="3569908"/>
            <a:ext cx="92790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2"/>
                </a:solidFill>
              </a:rPr>
              <a:t>Ahora además hay una interferencia con las líneas de la cromósfera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84D19-75FE-40AD-A1C4-1F721322CE84}"/>
              </a:ext>
            </a:extLst>
          </p:cNvPr>
          <p:cNvSpPr txBox="1"/>
          <p:nvPr/>
        </p:nvSpPr>
        <p:spPr>
          <a:xfrm>
            <a:off x="6211566" y="13136788"/>
            <a:ext cx="9279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2"/>
                </a:solidFill>
              </a:rPr>
              <a:t>Presencia de  todas las líneas de las dos estrellas</a:t>
            </a:r>
            <a:endParaRPr lang="es-419" sz="60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47796-1470-46C3-9280-B2E3C3689ACD}"/>
              </a:ext>
            </a:extLst>
          </p:cNvPr>
          <p:cNvSpPr txBox="1"/>
          <p:nvPr/>
        </p:nvSpPr>
        <p:spPr>
          <a:xfrm>
            <a:off x="6807693" y="21780338"/>
            <a:ext cx="8086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2"/>
                </a:solidFill>
              </a:rPr>
              <a:t>incluyendo líneas propias de la cromósfera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9D137A-E55C-4972-8B4A-BFA7449CB17E}"/>
              </a:ext>
            </a:extLst>
          </p:cNvPr>
          <p:cNvCxnSpPr/>
          <p:nvPr/>
        </p:nvCxnSpPr>
        <p:spPr>
          <a:xfrm>
            <a:off x="10813190" y="7677150"/>
            <a:ext cx="0" cy="4514850"/>
          </a:xfrm>
          <a:prstGeom prst="straightConnector1">
            <a:avLst/>
          </a:prstGeom>
          <a:ln w="330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9AABC6-77E0-4971-860B-E85D2F0187A5}"/>
              </a:ext>
            </a:extLst>
          </p:cNvPr>
          <p:cNvCxnSpPr/>
          <p:nvPr/>
        </p:nvCxnSpPr>
        <p:spPr>
          <a:xfrm>
            <a:off x="10813190" y="16429033"/>
            <a:ext cx="0" cy="4514850"/>
          </a:xfrm>
          <a:prstGeom prst="straightConnector1">
            <a:avLst/>
          </a:prstGeom>
          <a:ln w="330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36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4C9CB6B5-DF68-463A-940F-0A6804D3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8594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>
            <a:extLst>
              <a:ext uri="{FF2B5EF4-FFF2-40B4-BE49-F238E27FC236}">
                <a16:creationId xmlns:a16="http://schemas.microsoft.com/office/drawing/2014/main" id="{37CD5C7E-85A3-4169-8937-E5CCF883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9666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2804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77946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4581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6" y="149666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6492" y="216544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114884"/>
            <a:ext cx="29319791" cy="18196605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9859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1858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4207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4409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4415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9772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8163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1F1621C0-7930-4E31-9FAB-D3F1D7B4A329}"/>
              </a:ext>
            </a:extLst>
          </p:cNvPr>
          <p:cNvSpPr/>
          <p:nvPr/>
        </p:nvSpPr>
        <p:spPr>
          <a:xfrm>
            <a:off x="30056435" y="3998392"/>
            <a:ext cx="21086892" cy="18640786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3" name="Rectángulo 293">
            <a:extLst>
              <a:ext uri="{FF2B5EF4-FFF2-40B4-BE49-F238E27FC236}">
                <a16:creationId xmlns:a16="http://schemas.microsoft.com/office/drawing/2014/main" id="{CA518AEF-9413-43E7-8DED-6D46C646A7AB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214" name="Rectángulo 14">
            <a:extLst>
              <a:ext uri="{FF2B5EF4-FFF2-40B4-BE49-F238E27FC236}">
                <a16:creationId xmlns:a16="http://schemas.microsoft.com/office/drawing/2014/main" id="{49868167-45B1-44F8-8134-8145C783E731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15" name="Título 2">
            <a:extLst>
              <a:ext uri="{FF2B5EF4-FFF2-40B4-BE49-F238E27FC236}">
                <a16:creationId xmlns:a16="http://schemas.microsoft.com/office/drawing/2014/main" id="{3612A9AC-2299-4EF0-8CF1-65C144AD6E94}"/>
              </a:ext>
            </a:extLst>
          </p:cNvPr>
          <p:cNvSpPr txBox="1">
            <a:spLocks/>
          </p:cNvSpPr>
          <p:nvPr/>
        </p:nvSpPr>
        <p:spPr>
          <a:xfrm>
            <a:off x="9210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16" name="Rectángulo 125">
            <a:extLst>
              <a:ext uri="{FF2B5EF4-FFF2-40B4-BE49-F238E27FC236}">
                <a16:creationId xmlns:a16="http://schemas.microsoft.com/office/drawing/2014/main" id="{BE68D272-4597-4FD0-A8EB-EDAC8B20D06D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0678C436-8F55-4D33-9A2E-E321E9CEC7E4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0678C436-8F55-4D33-9A2E-E321E9CEC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29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6A7CA5D8-F55F-4247-9CE2-CA848512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25" descr="Icon&#10;&#10;Description automatically generated">
            <a:extLst>
              <a:ext uri="{FF2B5EF4-FFF2-40B4-BE49-F238E27FC236}">
                <a16:creationId xmlns:a16="http://schemas.microsoft.com/office/drawing/2014/main" id="{C20DAD8F-701C-4716-A6F5-8A4F5AFACE0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51" y="259122"/>
            <a:ext cx="10426087" cy="3548002"/>
          </a:xfrm>
          <a:prstGeom prst="rect">
            <a:avLst/>
          </a:prstGeom>
        </p:spPr>
      </p:pic>
      <p:pic>
        <p:nvPicPr>
          <p:cNvPr id="227" name="Picture 226" descr="Graphical user interface&#10;&#10;Description automatically generated">
            <a:extLst>
              <a:ext uri="{FF2B5EF4-FFF2-40B4-BE49-F238E27FC236}">
                <a16:creationId xmlns:a16="http://schemas.microsoft.com/office/drawing/2014/main" id="{2B38C834-4AB3-4B34-9C79-A1080ECC008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17" y="492110"/>
            <a:ext cx="5859659" cy="2747138"/>
          </a:xfrm>
          <a:prstGeom prst="rect">
            <a:avLst/>
          </a:prstGeom>
        </p:spPr>
      </p:pic>
      <p:pic>
        <p:nvPicPr>
          <p:cNvPr id="228" name="Picture 2" descr="Resultado de imagen para TELESCOPIO TIGRE">
            <a:extLst>
              <a:ext uri="{FF2B5EF4-FFF2-40B4-BE49-F238E27FC236}">
                <a16:creationId xmlns:a16="http://schemas.microsoft.com/office/drawing/2014/main" id="{2E45E1AF-08CA-4D5D-90D5-FA2D2D3FE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02748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4" descr="Resultado de imagen para universidad liege">
            <a:extLst>
              <a:ext uri="{FF2B5EF4-FFF2-40B4-BE49-F238E27FC236}">
                <a16:creationId xmlns:a16="http://schemas.microsoft.com/office/drawing/2014/main" id="{E04A4E46-1D38-4CCB-A8C5-5E3069BAC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6" descr="Resultado de imagen para universidad hamburgo logo">
            <a:extLst>
              <a:ext uri="{FF2B5EF4-FFF2-40B4-BE49-F238E27FC236}">
                <a16:creationId xmlns:a16="http://schemas.microsoft.com/office/drawing/2014/main" id="{8C718EDD-E2EA-4764-AB01-BD26877ED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21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74">
            <a:extLst>
              <a:ext uri="{FF2B5EF4-FFF2-40B4-BE49-F238E27FC236}">
                <a16:creationId xmlns:a16="http://schemas.microsoft.com/office/drawing/2014/main" id="{320ADF05-3C37-49DC-BC1F-278A76CF3C13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FOTOMETRÍA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A88006-6DCC-49A6-A39E-87B59BCC5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0" y="2553854"/>
            <a:ext cx="26553750" cy="13425054"/>
          </a:xfrm>
          <a:prstGeom prst="rect">
            <a:avLst/>
          </a:prstGeom>
        </p:spPr>
      </p:pic>
      <p:sp>
        <p:nvSpPr>
          <p:cNvPr id="6" name="Título 74">
            <a:extLst>
              <a:ext uri="{FF2B5EF4-FFF2-40B4-BE49-F238E27FC236}">
                <a16:creationId xmlns:a16="http://schemas.microsoft.com/office/drawing/2014/main" id="{B493DAC4-0ED6-4E79-97A9-8130EDE1FCCE}"/>
              </a:ext>
            </a:extLst>
          </p:cNvPr>
          <p:cNvSpPr txBox="1">
            <a:spLocks/>
          </p:cNvSpPr>
          <p:nvPr/>
        </p:nvSpPr>
        <p:spPr>
          <a:xfrm>
            <a:off x="33313039" y="6489106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1F4065-82ED-488E-9407-3969E0B2B44A}"/>
              </a:ext>
            </a:extLst>
          </p:cNvPr>
          <p:cNvCxnSpPr>
            <a:cxnSpLocks/>
          </p:cNvCxnSpPr>
          <p:nvPr/>
        </p:nvCxnSpPr>
        <p:spPr>
          <a:xfrm flipH="1">
            <a:off x="31537864" y="6998206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74">
            <a:extLst>
              <a:ext uri="{FF2B5EF4-FFF2-40B4-BE49-F238E27FC236}">
                <a16:creationId xmlns:a16="http://schemas.microsoft.com/office/drawing/2014/main" id="{61BC09EA-B2FE-4139-967B-ED047B500901}"/>
              </a:ext>
            </a:extLst>
          </p:cNvPr>
          <p:cNvSpPr txBox="1">
            <a:spLocks/>
          </p:cNvSpPr>
          <p:nvPr/>
        </p:nvSpPr>
        <p:spPr>
          <a:xfrm>
            <a:off x="31637157" y="8718821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DE63E841-EC66-4D0B-921A-142BF427B532}"/>
              </a:ext>
            </a:extLst>
          </p:cNvPr>
          <p:cNvSpPr txBox="1">
            <a:spLocks/>
          </p:cNvSpPr>
          <p:nvPr/>
        </p:nvSpPr>
        <p:spPr>
          <a:xfrm>
            <a:off x="31829251" y="10540934"/>
            <a:ext cx="17476365" cy="16626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B1109-5B9A-4ED1-A88E-D3A6FF6341B0}"/>
              </a:ext>
            </a:extLst>
          </p:cNvPr>
          <p:cNvCxnSpPr>
            <a:cxnSpLocks/>
          </p:cNvCxnSpPr>
          <p:nvPr/>
        </p:nvCxnSpPr>
        <p:spPr>
          <a:xfrm flipH="1">
            <a:off x="38734826" y="16337917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74">
            <a:extLst>
              <a:ext uri="{FF2B5EF4-FFF2-40B4-BE49-F238E27FC236}">
                <a16:creationId xmlns:a16="http://schemas.microsoft.com/office/drawing/2014/main" id="{08EF3048-C407-4496-8474-3CB742C61A9E}"/>
              </a:ext>
            </a:extLst>
          </p:cNvPr>
          <p:cNvSpPr txBox="1">
            <a:spLocks/>
          </p:cNvSpPr>
          <p:nvPr/>
        </p:nvSpPr>
        <p:spPr>
          <a:xfrm>
            <a:off x="31829251" y="15922884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2" name="Título 74">
            <a:extLst>
              <a:ext uri="{FF2B5EF4-FFF2-40B4-BE49-F238E27FC236}">
                <a16:creationId xmlns:a16="http://schemas.microsoft.com/office/drawing/2014/main" id="{2747456B-37B4-4FC2-8608-A1800A4F4DBC}"/>
              </a:ext>
            </a:extLst>
          </p:cNvPr>
          <p:cNvSpPr txBox="1">
            <a:spLocks/>
          </p:cNvSpPr>
          <p:nvPr/>
        </p:nvSpPr>
        <p:spPr>
          <a:xfrm>
            <a:off x="31776169" y="13410593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13" name="Picture 12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4C3ED7C-139F-4FB6-89A4-38DCC8645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39643027" y="5865824"/>
            <a:ext cx="3236003" cy="2264763"/>
          </a:xfrm>
          <a:prstGeom prst="rect">
            <a:avLst/>
          </a:prstGeom>
        </p:spPr>
      </p:pic>
      <p:pic>
        <p:nvPicPr>
          <p:cNvPr id="14" name="Picture 1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A4622420-4873-41F0-834A-53DA7AE4B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0494541" y="7508725"/>
            <a:ext cx="3464960" cy="3508192"/>
          </a:xfrm>
          <a:prstGeom prst="rect">
            <a:avLst/>
          </a:prstGeom>
        </p:spPr>
      </p:pic>
      <p:pic>
        <p:nvPicPr>
          <p:cNvPr id="15" name="Picture 1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CAE97809-C06B-4E97-B067-B4861217D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3912796" y="9628009"/>
            <a:ext cx="2797894" cy="3488530"/>
          </a:xfrm>
          <a:prstGeom prst="rect">
            <a:avLst/>
          </a:prstGeom>
        </p:spPr>
      </p:pic>
      <p:pic>
        <p:nvPicPr>
          <p:cNvPr id="16" name="Picture 1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8FDDD30-835B-4608-A654-363CF9292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0898378" y="12228189"/>
            <a:ext cx="3222274" cy="3505111"/>
          </a:xfrm>
          <a:prstGeom prst="rect">
            <a:avLst/>
          </a:prstGeom>
        </p:spPr>
      </p:pic>
      <p:pic>
        <p:nvPicPr>
          <p:cNvPr id="17" name="Picture 1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1BE599EF-B067-4790-8413-D02AA6DE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3177952" y="14692615"/>
            <a:ext cx="4267582" cy="3290603"/>
          </a:xfrm>
          <a:prstGeom prst="rect">
            <a:avLst/>
          </a:prstGeom>
        </p:spPr>
      </p:pic>
      <p:sp>
        <p:nvSpPr>
          <p:cNvPr id="18" name="Título 74">
            <a:extLst>
              <a:ext uri="{FF2B5EF4-FFF2-40B4-BE49-F238E27FC236}">
                <a16:creationId xmlns:a16="http://schemas.microsoft.com/office/drawing/2014/main" id="{C4217964-A105-4484-9C22-7CD18ACF3B26}"/>
              </a:ext>
            </a:extLst>
          </p:cNvPr>
          <p:cNvSpPr txBox="1">
            <a:spLocks/>
          </p:cNvSpPr>
          <p:nvPr/>
        </p:nvSpPr>
        <p:spPr>
          <a:xfrm>
            <a:off x="1171073" y="17983218"/>
            <a:ext cx="16047616" cy="20726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8000" b="1" dirty="0">
                <a:solidFill>
                  <a:schemeClr val="tx2"/>
                </a:solidFill>
                <a:latin typeface="+mn-lt"/>
              </a:rPr>
              <a:t>ALTURA PROYECTADA DEL ECLIPSE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52A56-A85B-4B65-AC5E-970314C934FB}"/>
              </a:ext>
            </a:extLst>
          </p:cNvPr>
          <p:cNvSpPr txBox="1"/>
          <p:nvPr/>
        </p:nvSpPr>
        <p:spPr>
          <a:xfrm>
            <a:off x="29707915" y="2592856"/>
            <a:ext cx="2560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i="1" dirty="0">
                <a:solidFill>
                  <a:schemeClr val="tx2"/>
                </a:solidFill>
                <a:effectLst/>
              </a:rPr>
              <a:t>American Association of Variable Star Observers</a:t>
            </a:r>
            <a:r>
              <a:rPr lang="en-US" sz="6000" b="0" i="0" dirty="0">
                <a:solidFill>
                  <a:schemeClr val="tx2"/>
                </a:solidFill>
                <a:effectLst/>
              </a:rPr>
              <a:t> (AVSSO)</a:t>
            </a:r>
            <a:endParaRPr lang="es-419" sz="6000" dirty="0">
              <a:solidFill>
                <a:schemeClr val="tx2"/>
              </a:solidFill>
            </a:endParaRPr>
          </a:p>
        </p:txBody>
      </p:sp>
      <p:sp>
        <p:nvSpPr>
          <p:cNvPr id="23" name="Título 74">
            <a:extLst>
              <a:ext uri="{FF2B5EF4-FFF2-40B4-BE49-F238E27FC236}">
                <a16:creationId xmlns:a16="http://schemas.microsoft.com/office/drawing/2014/main" id="{FF573FB4-B995-4F07-BF63-A9B34D7B6795}"/>
              </a:ext>
            </a:extLst>
          </p:cNvPr>
          <p:cNvSpPr txBox="1">
            <a:spLocks/>
          </p:cNvSpPr>
          <p:nvPr/>
        </p:nvSpPr>
        <p:spPr>
          <a:xfrm>
            <a:off x="1171073" y="21516150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h =  0</a:t>
            </a:r>
          </a:p>
        </p:txBody>
      </p:sp>
      <p:sp>
        <p:nvSpPr>
          <p:cNvPr id="24" name="Título 74">
            <a:extLst>
              <a:ext uri="{FF2B5EF4-FFF2-40B4-BE49-F238E27FC236}">
                <a16:creationId xmlns:a16="http://schemas.microsoft.com/office/drawing/2014/main" id="{5355E0A8-F37E-471B-AA63-6193FC1CE588}"/>
              </a:ext>
            </a:extLst>
          </p:cNvPr>
          <p:cNvSpPr txBox="1">
            <a:spLocks/>
          </p:cNvSpPr>
          <p:nvPr/>
        </p:nvSpPr>
        <p:spPr>
          <a:xfrm>
            <a:off x="7082272" y="21788150"/>
            <a:ext cx="18449491" cy="5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600" b="1" dirty="0">
                <a:solidFill>
                  <a:schemeClr val="tx2"/>
                </a:solidFill>
                <a:latin typeface="+mn-lt"/>
              </a:rPr>
              <a:t>Altura </a:t>
            </a:r>
            <a:r>
              <a:rPr lang="es-419" sz="6600" b="1" u="none" strike="noStrike" dirty="0">
                <a:solidFill>
                  <a:schemeClr val="tx2"/>
                </a:solidFill>
                <a:effectLst/>
                <a:latin typeface="+mn-lt"/>
              </a:rPr>
              <a:t>en que la estrella está ocultada a la mitad</a:t>
            </a:r>
            <a:r>
              <a:rPr lang="es-CO" sz="6600" b="1" dirty="0">
                <a:solidFill>
                  <a:schemeClr val="tx2"/>
                </a:solidFill>
                <a:latin typeface="+mn-lt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BF38A9-D6E4-48BF-9044-641217F3B38D}"/>
              </a:ext>
            </a:extLst>
          </p:cNvPr>
          <p:cNvSpPr txBox="1"/>
          <p:nvPr/>
        </p:nvSpPr>
        <p:spPr>
          <a:xfrm>
            <a:off x="28679215" y="19673579"/>
            <a:ext cx="27660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000" b="0" i="0" u="none" strike="noStrike" dirty="0">
                <a:solidFill>
                  <a:schemeClr val="tx2"/>
                </a:solidFill>
                <a:effectLst/>
              </a:rPr>
              <a:t>Octubre 26 de 2019, a las 2:20h UTC</a:t>
            </a:r>
            <a:endParaRPr lang="es-419" sz="6000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B6350A-60B2-489D-8534-CCC2D7D1015F}"/>
              </a:ext>
            </a:extLst>
          </p:cNvPr>
          <p:cNvSpPr txBox="1"/>
          <p:nvPr/>
        </p:nvSpPr>
        <p:spPr>
          <a:xfrm>
            <a:off x="28733290" y="23973016"/>
            <a:ext cx="288893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000" b="0" i="0" u="none" strike="noStrike" dirty="0">
                <a:solidFill>
                  <a:schemeClr val="tx2"/>
                </a:solidFill>
                <a:effectLst/>
              </a:rPr>
              <a:t>Diciembre 03 de 2019, a las 12h UTC.</a:t>
            </a:r>
            <a:endParaRPr lang="es-419" sz="6000" dirty="0">
              <a:solidFill>
                <a:schemeClr val="tx2"/>
              </a:solidFill>
            </a:endParaRPr>
          </a:p>
        </p:txBody>
      </p:sp>
      <p:pic>
        <p:nvPicPr>
          <p:cNvPr id="29" name="Picture 28" descr="Shape, arrow&#10;&#10;Description automatically generated">
            <a:extLst>
              <a:ext uri="{FF2B5EF4-FFF2-40B4-BE49-F238E27FC236}">
                <a16:creationId xmlns:a16="http://schemas.microsoft.com/office/drawing/2014/main" id="{0E152F63-D0B9-468D-A3C0-64B481EFC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420" y="22967547"/>
            <a:ext cx="2097087" cy="1848932"/>
          </a:xfrm>
          <a:prstGeom prst="rect">
            <a:avLst/>
          </a:prstGeom>
        </p:spPr>
      </p:pic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C6920271-D5FE-47B5-AD1E-59CE91E9E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797">
            <a:off x="25201568" y="19369656"/>
            <a:ext cx="2097087" cy="1951238"/>
          </a:xfrm>
          <a:prstGeom prst="rect">
            <a:avLst/>
          </a:prstGeom>
        </p:spPr>
      </p:pic>
      <p:sp>
        <p:nvSpPr>
          <p:cNvPr id="31" name="Título 74">
            <a:extLst>
              <a:ext uri="{FF2B5EF4-FFF2-40B4-BE49-F238E27FC236}">
                <a16:creationId xmlns:a16="http://schemas.microsoft.com/office/drawing/2014/main" id="{F73224EF-3E5C-49F1-8438-F86D1D2619AB}"/>
              </a:ext>
            </a:extLst>
          </p:cNvPr>
          <p:cNvSpPr txBox="1">
            <a:spLocks/>
          </p:cNvSpPr>
          <p:nvPr/>
        </p:nvSpPr>
        <p:spPr>
          <a:xfrm>
            <a:off x="3516113" y="25341872"/>
            <a:ext cx="17454128" cy="15414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600" b="1" dirty="0">
                <a:solidFill>
                  <a:schemeClr val="tx2"/>
                </a:solidFill>
                <a:latin typeface="+mn-lt"/>
              </a:rPr>
              <a:t>Con esto puedo comparar con fechas anteriores</a:t>
            </a:r>
            <a:endParaRPr lang="es-CO" sz="66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93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384630" y="5421817"/>
            <a:ext cx="40751759" cy="23408751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815894" y="8445112"/>
            <a:ext cx="30970539" cy="20365346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5674" y="7479801"/>
            <a:ext cx="33750885" cy="21350767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456" y="2277857"/>
            <a:ext cx="43405424" cy="2655271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544" y="25950754"/>
            <a:ext cx="2120265" cy="2862413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456" y="-249379"/>
            <a:ext cx="46585824" cy="29079943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456" y="-8047"/>
            <a:ext cx="4440554" cy="2580862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544" y="-28161"/>
            <a:ext cx="2500314" cy="1481482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456" y="-8047"/>
            <a:ext cx="1500189" cy="898274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91724" y="-8047"/>
            <a:ext cx="24309705" cy="28758172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87058" y="12062"/>
            <a:ext cx="12394885" cy="1073236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ítulo 74">
            <a:extLst>
              <a:ext uri="{FF2B5EF4-FFF2-40B4-BE49-F238E27FC236}">
                <a16:creationId xmlns:a16="http://schemas.microsoft.com/office/drawing/2014/main" id="{2DBE4503-52AE-4E3A-861A-B389DF836F91}"/>
              </a:ext>
            </a:extLst>
          </p:cNvPr>
          <p:cNvSpPr txBox="1">
            <a:spLocks/>
          </p:cNvSpPr>
          <p:nvPr/>
        </p:nvSpPr>
        <p:spPr>
          <a:xfrm>
            <a:off x="1815773" y="-7529456"/>
            <a:ext cx="16264737" cy="10369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600"/>
              </a:spcAft>
            </a:pPr>
            <a:r>
              <a:rPr lang="en-US" sz="8800" b="1" dirty="0">
                <a:solidFill>
                  <a:srgbClr val="FF6600"/>
                </a:solidFill>
              </a:rPr>
              <a:t>ESPECTROSCOPIA</a:t>
            </a:r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087469" y="-8047"/>
            <a:ext cx="9094470" cy="5704712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21469" y="-8047"/>
            <a:ext cx="3760470" cy="2245685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3158727" y="9315768"/>
            <a:ext cx="18558780" cy="17890357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098" name="Picture 2" descr="Equipment">
            <a:extLst>
              <a:ext uri="{FF2B5EF4-FFF2-40B4-BE49-F238E27FC236}">
                <a16:creationId xmlns:a16="http://schemas.microsoft.com/office/drawing/2014/main" id="{FF28A8DE-A8D7-4B85-B4B5-BCCE18743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r="4376"/>
          <a:stretch/>
        </p:blipFill>
        <p:spPr bwMode="auto">
          <a:xfrm>
            <a:off x="3872022" y="1954020"/>
            <a:ext cx="32600080" cy="22440873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ítulo 74">
            <a:extLst>
              <a:ext uri="{FF2B5EF4-FFF2-40B4-BE49-F238E27FC236}">
                <a16:creationId xmlns:a16="http://schemas.microsoft.com/office/drawing/2014/main" id="{E8BEFB57-F976-431E-8FC8-2DCB41F4FB65}"/>
              </a:ext>
            </a:extLst>
          </p:cNvPr>
          <p:cNvSpPr txBox="1">
            <a:spLocks/>
          </p:cNvSpPr>
          <p:nvPr/>
        </p:nvSpPr>
        <p:spPr>
          <a:xfrm>
            <a:off x="31336980" y="2660679"/>
            <a:ext cx="11468103" cy="9906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Telescopio TIGRE-HEROS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364C8-C106-490D-B0D8-D48785A0C92C}"/>
              </a:ext>
            </a:extLst>
          </p:cNvPr>
          <p:cNvSpPr txBox="1"/>
          <p:nvPr/>
        </p:nvSpPr>
        <p:spPr>
          <a:xfrm>
            <a:off x="35145655" y="4924065"/>
            <a:ext cx="256317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600" b="0" i="0" u="none" strike="noStrike" dirty="0">
                <a:solidFill>
                  <a:schemeClr val="tx2"/>
                </a:solidFill>
                <a:effectLst/>
              </a:rPr>
              <a:t>Guanajuato - México</a:t>
            </a:r>
            <a:endParaRPr lang="es-419" sz="6600" dirty="0">
              <a:solidFill>
                <a:schemeClr val="tx2"/>
              </a:solidFill>
              <a:effectLst/>
            </a:endParaRPr>
          </a:p>
          <a:p>
            <a:r>
              <a:rPr lang="es-419" sz="6600" b="0" i="0" u="none" strike="noStrike" dirty="0">
                <a:solidFill>
                  <a:schemeClr val="tx2"/>
                </a:solidFill>
                <a:effectLst/>
              </a:rPr>
              <a:t>Hamburgo - Alemania</a:t>
            </a:r>
            <a:endParaRPr lang="es-419" sz="6600" dirty="0">
              <a:solidFill>
                <a:schemeClr val="tx2"/>
              </a:solidFill>
              <a:effectLst/>
            </a:endParaRPr>
          </a:p>
          <a:p>
            <a:r>
              <a:rPr lang="es-419" sz="6600" b="0" i="0" u="none" strike="noStrike" dirty="0" err="1">
                <a:solidFill>
                  <a:schemeClr val="tx2"/>
                </a:solidFill>
                <a:effectLst/>
              </a:rPr>
              <a:t>Liège</a:t>
            </a:r>
            <a:r>
              <a:rPr lang="es-419" sz="6600" b="0" i="0" u="none" strike="noStrike" dirty="0">
                <a:solidFill>
                  <a:schemeClr val="tx2"/>
                </a:solidFill>
                <a:effectLst/>
              </a:rPr>
              <a:t> - Bélgica</a:t>
            </a:r>
            <a:endParaRPr lang="es-419" sz="6600" dirty="0">
              <a:solidFill>
                <a:schemeClr val="tx2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661060-AC48-47CE-B7C3-3306D10B91B3}"/>
              </a:ext>
            </a:extLst>
          </p:cNvPr>
          <p:cNvSpPr txBox="1"/>
          <p:nvPr/>
        </p:nvSpPr>
        <p:spPr>
          <a:xfrm>
            <a:off x="38425676" y="15514932"/>
            <a:ext cx="1047710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8800" b="1" i="0" u="none" strike="noStrike" dirty="0">
                <a:solidFill>
                  <a:schemeClr val="tx2"/>
                </a:solidFill>
                <a:effectLst/>
              </a:rPr>
              <a:t>Resolución </a:t>
            </a:r>
            <a:r>
              <a:rPr lang="es-419" sz="8800" b="0" i="0" u="none" strike="noStrike" dirty="0">
                <a:solidFill>
                  <a:schemeClr val="tx2"/>
                </a:solidFill>
                <a:effectLst/>
              </a:rPr>
              <a:t>21000</a:t>
            </a:r>
            <a:endParaRPr lang="es-419" sz="8800" dirty="0">
              <a:solidFill>
                <a:schemeClr val="tx2"/>
              </a:solidFill>
              <a:effectLst/>
            </a:endParaRPr>
          </a:p>
          <a:p>
            <a:r>
              <a:rPr lang="es-419" sz="8800" b="1" i="0" u="none" strike="noStrike" dirty="0">
                <a:solidFill>
                  <a:schemeClr val="tx2"/>
                </a:solidFill>
                <a:effectLst/>
              </a:rPr>
              <a:t>Relación S/N </a:t>
            </a:r>
            <a:r>
              <a:rPr lang="es-419" sz="8800" b="0" i="0" u="none" strike="noStrike" dirty="0">
                <a:solidFill>
                  <a:schemeClr val="tx2"/>
                </a:solidFill>
                <a:effectLst/>
              </a:rPr>
              <a:t>200-300</a:t>
            </a:r>
            <a:endParaRPr lang="es-419" sz="8800" dirty="0"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003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7E0ACDFE-CF37-4A5B-A8A0-2E8158C69F97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9816856" cy="12371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NORMALIZACIÓN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761875-34B0-4551-BB69-D75F20CD0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53" y="4856497"/>
            <a:ext cx="27592251" cy="666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d de difracción - Wikipedia, la enciclopedia libre">
            <a:extLst>
              <a:ext uri="{FF2B5EF4-FFF2-40B4-BE49-F238E27FC236}">
                <a16:creationId xmlns:a16="http://schemas.microsoft.com/office/drawing/2014/main" id="{181F39C7-9FF5-4B00-A454-6D64CD9A5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8679" y="2498815"/>
            <a:ext cx="11974830" cy="1049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AE5559-F1E9-4EFF-BC07-974FB810D05B}"/>
              </a:ext>
            </a:extLst>
          </p:cNvPr>
          <p:cNvGrpSpPr/>
          <p:nvPr/>
        </p:nvGrpSpPr>
        <p:grpSpPr>
          <a:xfrm>
            <a:off x="1618757" y="14980946"/>
            <a:ext cx="30989783" cy="11734312"/>
            <a:chOff x="227842" y="11894846"/>
            <a:chExt cx="30989783" cy="11734312"/>
          </a:xfrm>
        </p:grpSpPr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59943CF4-131C-48A0-9A89-510D058A1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42" y="11894846"/>
              <a:ext cx="30989783" cy="9186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>
              <a:extLst>
                <a:ext uri="{FF2B5EF4-FFF2-40B4-BE49-F238E27FC236}">
                  <a16:creationId xmlns:a16="http://schemas.microsoft.com/office/drawing/2014/main" id="{C6BCA6B6-8C6E-478B-9C81-368B8772C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42" y="19226238"/>
              <a:ext cx="30989783" cy="440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C94CF7-21C0-4861-877D-E6EA1F93A5CC}"/>
              </a:ext>
            </a:extLst>
          </p:cNvPr>
          <p:cNvGrpSpPr/>
          <p:nvPr/>
        </p:nvGrpSpPr>
        <p:grpSpPr>
          <a:xfrm>
            <a:off x="33038303" y="18207680"/>
            <a:ext cx="6505575" cy="7480008"/>
            <a:chOff x="36185475" y="15149538"/>
            <a:chExt cx="8048625" cy="9189781"/>
          </a:xfrm>
        </p:grpSpPr>
        <p:pic>
          <p:nvPicPr>
            <p:cNvPr id="7" name="Picture 6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58FBBB40-88F7-49CB-98A5-4A2C549FD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6825" y="17587938"/>
              <a:ext cx="4867275" cy="6751381"/>
            </a:xfrm>
            <a:prstGeom prst="rect">
              <a:avLst/>
            </a:prstGeom>
          </p:spPr>
        </p:pic>
        <p:pic>
          <p:nvPicPr>
            <p:cNvPr id="8204" name="Picture 12" descr="Logo Python PNG transparente - StickPNG">
              <a:extLst>
                <a:ext uri="{FF2B5EF4-FFF2-40B4-BE49-F238E27FC236}">
                  <a16:creationId xmlns:a16="http://schemas.microsoft.com/office/drawing/2014/main" id="{94C19A4E-7838-4BEB-AE0E-2656A93EE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5475" y="15149538"/>
              <a:ext cx="489585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4146B5F3-6663-41DA-857B-52321FA766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797">
            <a:off x="35786986" y="16061020"/>
            <a:ext cx="2097087" cy="1951238"/>
          </a:xfrm>
          <a:prstGeom prst="rect">
            <a:avLst/>
          </a:prstGeom>
        </p:spPr>
      </p:pic>
      <p:sp>
        <p:nvSpPr>
          <p:cNvPr id="16" name="Título 74">
            <a:extLst>
              <a:ext uri="{FF2B5EF4-FFF2-40B4-BE49-F238E27FC236}">
                <a16:creationId xmlns:a16="http://schemas.microsoft.com/office/drawing/2014/main" id="{E2104049-B0B0-4DF1-83FE-9BC0076E5A7A}"/>
              </a:ext>
            </a:extLst>
          </p:cNvPr>
          <p:cNvSpPr txBox="1">
            <a:spLocks/>
          </p:cNvSpPr>
          <p:nvPr/>
        </p:nvSpPr>
        <p:spPr>
          <a:xfrm>
            <a:off x="39366825" y="14980946"/>
            <a:ext cx="11468103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Rutinas diferentes:</a:t>
            </a: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Espectros puros</a:t>
            </a: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Espectros combinados</a:t>
            </a:r>
          </a:p>
        </p:txBody>
      </p:sp>
      <p:sp>
        <p:nvSpPr>
          <p:cNvPr id="13" name="Título 74">
            <a:extLst>
              <a:ext uri="{FF2B5EF4-FFF2-40B4-BE49-F238E27FC236}">
                <a16:creationId xmlns:a16="http://schemas.microsoft.com/office/drawing/2014/main" id="{56155893-26B6-47B2-A9EC-88A9850E3D80}"/>
              </a:ext>
            </a:extLst>
          </p:cNvPr>
          <p:cNvSpPr txBox="1">
            <a:spLocks/>
          </p:cNvSpPr>
          <p:nvPr/>
        </p:nvSpPr>
        <p:spPr>
          <a:xfrm>
            <a:off x="43066092" y="5434921"/>
            <a:ext cx="5476081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+</a:t>
            </a:r>
          </a:p>
        </p:txBody>
      </p:sp>
      <p:sp>
        <p:nvSpPr>
          <p:cNvPr id="14" name="Título 74">
            <a:extLst>
              <a:ext uri="{FF2B5EF4-FFF2-40B4-BE49-F238E27FC236}">
                <a16:creationId xmlns:a16="http://schemas.microsoft.com/office/drawing/2014/main" id="{0D8E8636-888B-415E-81DB-EC0DD901C3A6}"/>
              </a:ext>
            </a:extLst>
          </p:cNvPr>
          <p:cNvSpPr txBox="1">
            <a:spLocks/>
          </p:cNvSpPr>
          <p:nvPr/>
        </p:nvSpPr>
        <p:spPr>
          <a:xfrm>
            <a:off x="45051259" y="5434921"/>
            <a:ext cx="5476081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Continuo de la estrella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48844-4D38-4988-BBDB-4C8C293B636E}"/>
              </a:ext>
            </a:extLst>
          </p:cNvPr>
          <p:cNvSpPr txBox="1"/>
          <p:nvPr/>
        </p:nvSpPr>
        <p:spPr>
          <a:xfrm>
            <a:off x="23242678" y="27163573"/>
            <a:ext cx="2560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Blanco-Cuaresma, </a:t>
            </a:r>
            <a:r>
              <a:rPr lang="es-419" sz="4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s-419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(2014). </a:t>
            </a:r>
            <a:r>
              <a:rPr lang="es-419" sz="4800" b="0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Astronomy</a:t>
            </a:r>
            <a:r>
              <a:rPr lang="es-419" sz="48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es-419" sz="4800" b="0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Astrophysics</a:t>
            </a:r>
            <a:r>
              <a:rPr lang="es-419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s-419" sz="48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569</a:t>
            </a:r>
            <a:r>
              <a:rPr lang="es-419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A111.</a:t>
            </a:r>
            <a:endParaRPr lang="es-419" sz="48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D2E803-974A-476B-BB77-8F0873C9BDD9}"/>
              </a:ext>
            </a:extLst>
          </p:cNvPr>
          <p:cNvSpPr txBox="1"/>
          <p:nvPr/>
        </p:nvSpPr>
        <p:spPr>
          <a:xfrm>
            <a:off x="23242678" y="26217035"/>
            <a:ext cx="27592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Blanco-</a:t>
            </a:r>
            <a:r>
              <a:rPr lang="en-US" sz="4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Cuaresma</a:t>
            </a:r>
            <a:r>
              <a:rPr lang="en-US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S. (2019). </a:t>
            </a:r>
            <a:r>
              <a:rPr lang="en-US" sz="48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Monthly Notices of the Royal Astronomical Society</a:t>
            </a:r>
            <a:r>
              <a:rPr lang="en-US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48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486</a:t>
            </a:r>
            <a:r>
              <a:rPr lang="en-US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(2), 2075-2101.</a:t>
            </a:r>
            <a:endParaRPr lang="es-419" sz="48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E3653-D989-47A5-A2AE-E584F351A017}"/>
              </a:ext>
            </a:extLst>
          </p:cNvPr>
          <p:cNvSpPr txBox="1"/>
          <p:nvPr/>
        </p:nvSpPr>
        <p:spPr>
          <a:xfrm>
            <a:off x="23242678" y="27880270"/>
            <a:ext cx="2560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5400" b="1" dirty="0">
                <a:solidFill>
                  <a:schemeClr val="tx2"/>
                </a:solidFill>
              </a:rPr>
              <a:t>https://www.blancocuaresma.com/s/iSpec</a:t>
            </a:r>
          </a:p>
        </p:txBody>
      </p:sp>
    </p:spTree>
    <p:extLst>
      <p:ext uri="{BB962C8B-B14F-4D97-AF65-F5344CB8AC3E}">
        <p14:creationId xmlns:p14="http://schemas.microsoft.com/office/powerpoint/2010/main" val="2028700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1755</Words>
  <Application>Microsoft Office PowerPoint</Application>
  <PresentationFormat>Custom</PresentationFormat>
  <Paragraphs>395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Cambria Math</vt:lpstr>
      <vt:lpstr>Freestyle Script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 Oliveros</dc:creator>
  <cp:lastModifiedBy>Lucia Oliveros</cp:lastModifiedBy>
  <cp:revision>31</cp:revision>
  <dcterms:created xsi:type="dcterms:W3CDTF">2020-11-22T23:43:53Z</dcterms:created>
  <dcterms:modified xsi:type="dcterms:W3CDTF">2020-11-26T20:19:37Z</dcterms:modified>
</cp:coreProperties>
</file>